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diagrams/data1.xml" ContentType="application/vnd.openxmlformats-officedocument.drawingml.diagramData+xml"/>
  <Override PartName="/ppt/presentation.xml" ContentType="application/vnd.openxmlformats-officedocument.presentationml.presentation.main+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42.xml" ContentType="application/vnd.openxmlformats-officedocument.presentationml.notes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1.xml" ContentType="application/vnd.openxmlformats-officedocument.them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 id="2147483696" r:id="rId2"/>
  </p:sldMasterIdLst>
  <p:notesMasterIdLst>
    <p:notesMasterId r:id="rId63"/>
  </p:notesMasterIdLst>
  <p:handoutMasterIdLst>
    <p:handoutMasterId r:id="rId64"/>
  </p:handoutMasterIdLst>
  <p:sldIdLst>
    <p:sldId id="624" r:id="rId3"/>
    <p:sldId id="778" r:id="rId4"/>
    <p:sldId id="744" r:id="rId5"/>
    <p:sldId id="685" r:id="rId6"/>
    <p:sldId id="745" r:id="rId7"/>
    <p:sldId id="746" r:id="rId8"/>
    <p:sldId id="747" r:id="rId9"/>
    <p:sldId id="262" r:id="rId10"/>
    <p:sldId id="263" r:id="rId11"/>
    <p:sldId id="264" r:id="rId12"/>
    <p:sldId id="265" r:id="rId13"/>
    <p:sldId id="748" r:id="rId14"/>
    <p:sldId id="749" r:id="rId15"/>
    <p:sldId id="750" r:id="rId16"/>
    <p:sldId id="728" r:id="rId17"/>
    <p:sldId id="751" r:id="rId18"/>
    <p:sldId id="752" r:id="rId19"/>
    <p:sldId id="753" r:id="rId20"/>
    <p:sldId id="754" r:id="rId21"/>
    <p:sldId id="775" r:id="rId22"/>
    <p:sldId id="755" r:id="rId23"/>
    <p:sldId id="276" r:id="rId24"/>
    <p:sldId id="277" r:id="rId25"/>
    <p:sldId id="278" r:id="rId26"/>
    <p:sldId id="279" r:id="rId27"/>
    <p:sldId id="280" r:id="rId28"/>
    <p:sldId id="281" r:id="rId29"/>
    <p:sldId id="282" r:id="rId30"/>
    <p:sldId id="776" r:id="rId31"/>
    <p:sldId id="284" r:id="rId32"/>
    <p:sldId id="285" r:id="rId33"/>
    <p:sldId id="286" r:id="rId34"/>
    <p:sldId id="287" r:id="rId35"/>
    <p:sldId id="288" r:id="rId36"/>
    <p:sldId id="767" r:id="rId37"/>
    <p:sldId id="768" r:id="rId38"/>
    <p:sldId id="769" r:id="rId39"/>
    <p:sldId id="770" r:id="rId40"/>
    <p:sldId id="772" r:id="rId41"/>
    <p:sldId id="773" r:id="rId42"/>
    <p:sldId id="779"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774" r:id="rId57"/>
    <p:sldId id="309" r:id="rId58"/>
    <p:sldId id="310" r:id="rId59"/>
    <p:sldId id="311" r:id="rId60"/>
    <p:sldId id="312" r:id="rId61"/>
    <p:sldId id="780" r:id="rId62"/>
  </p:sldIdLst>
  <p:sldSz cx="9144000" cy="5143500" type="screen16x9"/>
  <p:notesSz cx="7099300" cy="102346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1">
          <p15:clr>
            <a:srgbClr val="A4A3A4"/>
          </p15:clr>
        </p15:guide>
        <p15:guide id="2" orient="horz" pos="3004">
          <p15:clr>
            <a:srgbClr val="A4A3A4"/>
          </p15:clr>
        </p15:guide>
        <p15:guide id="3" orient="horz" pos="422">
          <p15:clr>
            <a:srgbClr val="A4A3A4"/>
          </p15:clr>
        </p15:guide>
        <p15:guide id="4" orient="horz" pos="824">
          <p15:clr>
            <a:srgbClr val="A4A3A4"/>
          </p15:clr>
        </p15:guide>
        <p15:guide id="5" orient="horz" pos="2916">
          <p15:clr>
            <a:srgbClr val="A4A3A4"/>
          </p15:clr>
        </p15:guide>
        <p15:guide id="6" orient="horz" pos="1643">
          <p15:clr>
            <a:srgbClr val="A4A3A4"/>
          </p15:clr>
        </p15:guide>
        <p15:guide id="7" pos="5470">
          <p15:clr>
            <a:srgbClr val="A4A3A4"/>
          </p15:clr>
        </p15:guide>
        <p15:guide id="8" pos="287">
          <p15:clr>
            <a:srgbClr val="A4A3A4"/>
          </p15:clr>
        </p15:guide>
        <p15:guide id="9" pos="2909">
          <p15:clr>
            <a:srgbClr val="A4A3A4"/>
          </p15:clr>
        </p15:guide>
        <p15:guide id="10" pos="2811">
          <p15:clr>
            <a:srgbClr val="A4A3A4"/>
          </p15:clr>
        </p15:guide>
        <p15:guide id="11" pos="2852">
          <p15:clr>
            <a:srgbClr val="A4A3A4"/>
          </p15:clr>
        </p15:guide>
      </p15:sldGuideLst>
    </p:ext>
    <p:ext uri="{2D200454-40CA-4A62-9FC3-DE9A4176ACB9}">
      <p15:notesGuideLst xmlns:p15="http://schemas.microsoft.com/office/powerpoint/2012/main">
        <p15:guide id="1" orient="horz" pos="2966" userDrawn="1">
          <p15:clr>
            <a:srgbClr val="A4A3A4"/>
          </p15:clr>
        </p15:guide>
        <p15:guide id="2" pos="2253" userDrawn="1">
          <p15:clr>
            <a:srgbClr val="A4A3A4"/>
          </p15:clr>
        </p15:guide>
        <p15:guide id="3" orient="horz" pos="3224" userDrawn="1">
          <p15:clr>
            <a:srgbClr val="A4A3A4"/>
          </p15:clr>
        </p15:guide>
        <p15:guide id="4" pos="2236"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ndi Brewer-Griffin" initials="SBG"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C71"/>
    <a:srgbClr val="CBD5EA"/>
    <a:srgbClr val="E7EBF5"/>
    <a:srgbClr val="0071C5"/>
    <a:srgbClr val="F83308"/>
    <a:srgbClr val="FD9208"/>
    <a:srgbClr val="009FDF"/>
    <a:srgbClr val="F3D54E"/>
    <a:srgbClr val="F0CE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96" autoAdjust="0"/>
    <p:restoredTop sz="83196" autoAdjust="0"/>
  </p:normalViewPr>
  <p:slideViewPr>
    <p:cSldViewPr snapToGrid="0">
      <p:cViewPr varScale="1">
        <p:scale>
          <a:sx n="65" d="100"/>
          <a:sy n="65" d="100"/>
        </p:scale>
        <p:origin x="1292" y="52"/>
      </p:cViewPr>
      <p:guideLst>
        <p:guide orient="horz" pos="1581"/>
        <p:guide orient="horz" pos="3004"/>
        <p:guide orient="horz" pos="422"/>
        <p:guide orient="horz" pos="824"/>
        <p:guide orient="horz" pos="2916"/>
        <p:guide orient="horz" pos="1643"/>
        <p:guide pos="5470"/>
        <p:guide pos="287"/>
        <p:guide pos="2909"/>
        <p:guide pos="2811"/>
        <p:guide pos="28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6" d="100"/>
        <a:sy n="86" d="100"/>
      </p:scale>
      <p:origin x="0" y="1536"/>
    </p:cViewPr>
  </p:sorterViewPr>
  <p:notesViewPr>
    <p:cSldViewPr snapToGrid="0" showGuides="1">
      <p:cViewPr varScale="1">
        <p:scale>
          <a:sx n="74" d="100"/>
          <a:sy n="74" d="100"/>
        </p:scale>
        <p:origin x="-744" y="-90"/>
      </p:cViewPr>
      <p:guideLst>
        <p:guide orient="horz" pos="2966"/>
        <p:guide pos="2253"/>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customXml" Target="../customXml/item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FEBD4D-64F1-4C4A-BA3D-C800472E9E00}" type="doc">
      <dgm:prSet loTypeId="urn:microsoft.com/office/officeart/2005/8/layout/arrow2" loCatId="process" qsTypeId="urn:microsoft.com/office/officeart/2005/8/quickstyle/3d7" qsCatId="3D" csTypeId="urn:microsoft.com/office/officeart/2005/8/colors/colorful4" csCatId="colorful" phldr="1"/>
      <dgm:spPr/>
    </dgm:pt>
    <dgm:pt modelId="{9CBC8838-2B1E-49C6-A8E2-3A1034E326E1}">
      <dgm:prSet phldrT="[Text]"/>
      <dgm:spPr/>
      <dgm:t>
        <a:bodyPr/>
        <a:lstStyle/>
        <a:p>
          <a:r>
            <a:rPr lang="en-SG" dirty="0"/>
            <a:t>Basic Data Science for AI</a:t>
          </a:r>
          <a:endParaRPr lang="en-GB" dirty="0"/>
        </a:p>
      </dgm:t>
    </dgm:pt>
    <dgm:pt modelId="{67B389AE-6F0B-4446-9FED-7BAAB4FF1018}" type="parTrans" cxnId="{52030F72-D6DF-443A-BAF9-CE9A7486D18E}">
      <dgm:prSet/>
      <dgm:spPr/>
      <dgm:t>
        <a:bodyPr/>
        <a:lstStyle/>
        <a:p>
          <a:endParaRPr lang="en-GB"/>
        </a:p>
      </dgm:t>
    </dgm:pt>
    <dgm:pt modelId="{91C1D9AE-860C-49BF-8F10-763C956596D0}" type="sibTrans" cxnId="{52030F72-D6DF-443A-BAF9-CE9A7486D18E}">
      <dgm:prSet/>
      <dgm:spPr/>
      <dgm:t>
        <a:bodyPr/>
        <a:lstStyle/>
        <a:p>
          <a:endParaRPr lang="en-GB"/>
        </a:p>
      </dgm:t>
    </dgm:pt>
    <dgm:pt modelId="{4D414786-8282-4A15-ABCF-A1D6CB4928FF}">
      <dgm:prSet phldrT="[Text]" phldr="1"/>
      <dgm:spPr/>
      <dgm:t>
        <a:bodyPr/>
        <a:lstStyle/>
        <a:p>
          <a:endParaRPr lang="en-GB"/>
        </a:p>
      </dgm:t>
    </dgm:pt>
    <dgm:pt modelId="{39F6F979-6F4D-422F-AD2C-9F7AB1828FA2}" type="parTrans" cxnId="{91073D42-93FF-4730-8A39-490987D4252D}">
      <dgm:prSet/>
      <dgm:spPr/>
      <dgm:t>
        <a:bodyPr/>
        <a:lstStyle/>
        <a:p>
          <a:endParaRPr lang="en-GB"/>
        </a:p>
      </dgm:t>
    </dgm:pt>
    <dgm:pt modelId="{19C567A0-0C18-46FA-99EE-B93B00B18EEA}" type="sibTrans" cxnId="{91073D42-93FF-4730-8A39-490987D4252D}">
      <dgm:prSet/>
      <dgm:spPr/>
      <dgm:t>
        <a:bodyPr/>
        <a:lstStyle/>
        <a:p>
          <a:endParaRPr lang="en-GB"/>
        </a:p>
      </dgm:t>
    </dgm:pt>
    <dgm:pt modelId="{67FE70ED-31BE-4B9B-BDAA-90DEDA7ABD95}">
      <dgm:prSet phldrT="[Text]" phldr="1"/>
      <dgm:spPr/>
      <dgm:t>
        <a:bodyPr/>
        <a:lstStyle/>
        <a:p>
          <a:endParaRPr lang="en-GB"/>
        </a:p>
      </dgm:t>
    </dgm:pt>
    <dgm:pt modelId="{CFEB8C47-F029-47D8-9E2A-7F1ACBEDA49E}" type="parTrans" cxnId="{7378BBAD-4E2C-470E-9FBE-066BBE7229EA}">
      <dgm:prSet/>
      <dgm:spPr/>
      <dgm:t>
        <a:bodyPr/>
        <a:lstStyle/>
        <a:p>
          <a:endParaRPr lang="en-GB"/>
        </a:p>
      </dgm:t>
    </dgm:pt>
    <dgm:pt modelId="{888A6F0F-B524-4AF6-8A9E-E21D6FC4324D}" type="sibTrans" cxnId="{7378BBAD-4E2C-470E-9FBE-066BBE7229EA}">
      <dgm:prSet/>
      <dgm:spPr/>
      <dgm:t>
        <a:bodyPr/>
        <a:lstStyle/>
        <a:p>
          <a:endParaRPr lang="en-GB"/>
        </a:p>
      </dgm:t>
    </dgm:pt>
    <dgm:pt modelId="{07834D58-7BF8-447F-A939-9C44F75CCB84}">
      <dgm:prSet/>
      <dgm:spPr/>
      <dgm:t>
        <a:bodyPr/>
        <a:lstStyle/>
        <a:p>
          <a:pPr>
            <a:buFont typeface="Symbol" panose="05050102010706020507" pitchFamily="18" charset="2"/>
            <a:buChar char=""/>
          </a:pPr>
          <a:r>
            <a:rPr lang="en-SG"/>
            <a:t>Introduction to Basic Statistics</a:t>
          </a:r>
          <a:endParaRPr lang="en-GB"/>
        </a:p>
      </dgm:t>
    </dgm:pt>
    <dgm:pt modelId="{008309AE-1C6E-4B29-9B0C-5C50B2A09F8A}" type="parTrans" cxnId="{8C7BA6F3-262A-4FAB-B132-E53D6393C5AE}">
      <dgm:prSet/>
      <dgm:spPr/>
      <dgm:t>
        <a:bodyPr/>
        <a:lstStyle/>
        <a:p>
          <a:endParaRPr lang="en-GB"/>
        </a:p>
      </dgm:t>
    </dgm:pt>
    <dgm:pt modelId="{E8FE8CEE-BF63-4219-91A1-3B3D188DEC90}" type="sibTrans" cxnId="{8C7BA6F3-262A-4FAB-B132-E53D6393C5AE}">
      <dgm:prSet/>
      <dgm:spPr/>
      <dgm:t>
        <a:bodyPr/>
        <a:lstStyle/>
        <a:p>
          <a:endParaRPr lang="en-GB"/>
        </a:p>
      </dgm:t>
    </dgm:pt>
    <dgm:pt modelId="{5BEDE200-C4CC-409E-9E7E-C83D2255DBBC}">
      <dgm:prSet/>
      <dgm:spPr/>
      <dgm:t>
        <a:bodyPr/>
        <a:lstStyle/>
        <a:p>
          <a:pPr>
            <a:buFont typeface="Symbol" panose="05050102010706020507" pitchFamily="18" charset="2"/>
            <a:buChar char=""/>
          </a:pPr>
          <a:r>
            <a:rPr lang="en-SG"/>
            <a:t>Data Visualization</a:t>
          </a:r>
          <a:endParaRPr lang="en-GB"/>
        </a:p>
      </dgm:t>
    </dgm:pt>
    <dgm:pt modelId="{618FFAE8-1C52-4AD1-AC2A-46770810F88F}" type="parTrans" cxnId="{0521E339-3A9F-4AC6-9704-2A1583316AB0}">
      <dgm:prSet/>
      <dgm:spPr/>
      <dgm:t>
        <a:bodyPr/>
        <a:lstStyle/>
        <a:p>
          <a:endParaRPr lang="en-GB"/>
        </a:p>
      </dgm:t>
    </dgm:pt>
    <dgm:pt modelId="{E432FF6C-7411-48E7-A589-1207EAB9BD6A}" type="sibTrans" cxnId="{0521E339-3A9F-4AC6-9704-2A1583316AB0}">
      <dgm:prSet/>
      <dgm:spPr/>
      <dgm:t>
        <a:bodyPr/>
        <a:lstStyle/>
        <a:p>
          <a:endParaRPr lang="en-GB"/>
        </a:p>
      </dgm:t>
    </dgm:pt>
    <dgm:pt modelId="{488DCAE5-B804-4167-B275-B960EF2EC464}">
      <dgm:prSet/>
      <dgm:spPr/>
      <dgm:t>
        <a:bodyPr/>
        <a:lstStyle/>
        <a:p>
          <a:pPr>
            <a:buFont typeface="Symbol" panose="05050102010706020507" pitchFamily="18" charset="2"/>
            <a:buChar char=""/>
          </a:pPr>
          <a:r>
            <a:rPr lang="en-SG"/>
            <a:t>K – Nearest Neighbour</a:t>
          </a:r>
          <a:endParaRPr lang="en-GB"/>
        </a:p>
      </dgm:t>
    </dgm:pt>
    <dgm:pt modelId="{93482AA2-8DE2-475C-B297-DE356AB8FC37}" type="parTrans" cxnId="{F05F10C8-6B5E-473E-B17C-259F3679AFBD}">
      <dgm:prSet/>
      <dgm:spPr/>
      <dgm:t>
        <a:bodyPr/>
        <a:lstStyle/>
        <a:p>
          <a:endParaRPr lang="en-GB"/>
        </a:p>
      </dgm:t>
    </dgm:pt>
    <dgm:pt modelId="{C2891059-63DB-49FA-8B71-93149866038A}" type="sibTrans" cxnId="{F05F10C8-6B5E-473E-B17C-259F3679AFBD}">
      <dgm:prSet/>
      <dgm:spPr/>
      <dgm:t>
        <a:bodyPr/>
        <a:lstStyle/>
        <a:p>
          <a:endParaRPr lang="en-GB"/>
        </a:p>
      </dgm:t>
    </dgm:pt>
    <dgm:pt modelId="{6C05D9AF-DFA2-4426-9CF7-7E302E878D12}">
      <dgm:prSet/>
      <dgm:spPr/>
      <dgm:t>
        <a:bodyPr/>
        <a:lstStyle/>
        <a:p>
          <a:pPr>
            <a:buFont typeface="Symbol" panose="05050102010706020507" pitchFamily="18" charset="2"/>
            <a:buChar char=""/>
          </a:pPr>
          <a:r>
            <a:rPr lang="en-SG"/>
            <a:t>Evaluation methods</a:t>
          </a:r>
          <a:endParaRPr lang="en-GB"/>
        </a:p>
      </dgm:t>
    </dgm:pt>
    <dgm:pt modelId="{331CAC1B-BE20-4B30-BA93-2DFB14B18AFD}" type="parTrans" cxnId="{7F0970C8-B73C-486D-A775-7A1AD2BC7448}">
      <dgm:prSet/>
      <dgm:spPr/>
      <dgm:t>
        <a:bodyPr/>
        <a:lstStyle/>
        <a:p>
          <a:endParaRPr lang="en-GB"/>
        </a:p>
      </dgm:t>
    </dgm:pt>
    <dgm:pt modelId="{80A713D1-234C-4716-9CF2-D8FE9218981F}" type="sibTrans" cxnId="{7F0970C8-B73C-486D-A775-7A1AD2BC7448}">
      <dgm:prSet/>
      <dgm:spPr/>
      <dgm:t>
        <a:bodyPr/>
        <a:lstStyle/>
        <a:p>
          <a:endParaRPr lang="en-GB"/>
        </a:p>
      </dgm:t>
    </dgm:pt>
    <dgm:pt modelId="{AC9DD107-AF3A-47DC-8AE5-97C3717A6FCE}">
      <dgm:prSet/>
      <dgm:spPr/>
      <dgm:t>
        <a:bodyPr/>
        <a:lstStyle/>
        <a:p>
          <a:r>
            <a:rPr lang="en-SG"/>
            <a:t>Data Import and Processing</a:t>
          </a:r>
          <a:endParaRPr lang="en-GB"/>
        </a:p>
      </dgm:t>
    </dgm:pt>
    <dgm:pt modelId="{733B220B-055B-4C0E-BD41-854D4D0A4024}" type="parTrans" cxnId="{0F0F7600-743A-4444-BC1F-D0D637CDC5A7}">
      <dgm:prSet/>
      <dgm:spPr/>
      <dgm:t>
        <a:bodyPr/>
        <a:lstStyle/>
        <a:p>
          <a:endParaRPr lang="en-GB"/>
        </a:p>
      </dgm:t>
    </dgm:pt>
    <dgm:pt modelId="{1DD25A86-B39C-4682-8B70-3D9895B6AA55}" type="sibTrans" cxnId="{0F0F7600-743A-4444-BC1F-D0D637CDC5A7}">
      <dgm:prSet/>
      <dgm:spPr/>
      <dgm:t>
        <a:bodyPr/>
        <a:lstStyle/>
        <a:p>
          <a:endParaRPr lang="en-GB"/>
        </a:p>
      </dgm:t>
    </dgm:pt>
    <dgm:pt modelId="{93A0BC3A-22A1-494B-9C27-6834FA7CEFEC}">
      <dgm:prSet/>
      <dgm:spPr/>
      <dgm:t>
        <a:bodyPr/>
        <a:lstStyle/>
        <a:p>
          <a:pPr>
            <a:buFont typeface="Symbol" panose="05050102010706020507" pitchFamily="18" charset="2"/>
            <a:buChar char=""/>
          </a:pPr>
          <a:r>
            <a:rPr lang="en-SG"/>
            <a:t>Obtaining Data</a:t>
          </a:r>
          <a:endParaRPr lang="en-GB"/>
        </a:p>
      </dgm:t>
    </dgm:pt>
    <dgm:pt modelId="{ED1ACB86-D6D2-421D-A127-EFAE2F9B1827}" type="parTrans" cxnId="{A235681C-A671-46A3-90C7-C8427431128D}">
      <dgm:prSet/>
      <dgm:spPr/>
      <dgm:t>
        <a:bodyPr/>
        <a:lstStyle/>
        <a:p>
          <a:endParaRPr lang="en-GB"/>
        </a:p>
      </dgm:t>
    </dgm:pt>
    <dgm:pt modelId="{C185EB49-5465-4ACB-B2E6-7F6D1609504C}" type="sibTrans" cxnId="{A235681C-A671-46A3-90C7-C8427431128D}">
      <dgm:prSet/>
      <dgm:spPr/>
      <dgm:t>
        <a:bodyPr/>
        <a:lstStyle/>
        <a:p>
          <a:endParaRPr lang="en-GB"/>
        </a:p>
      </dgm:t>
    </dgm:pt>
    <dgm:pt modelId="{6867FF91-8F82-46F1-BBD8-992DF60C5A10}">
      <dgm:prSet/>
      <dgm:spPr/>
      <dgm:t>
        <a:bodyPr/>
        <a:lstStyle/>
        <a:p>
          <a:pPr>
            <a:buFont typeface="Symbol" panose="05050102010706020507" pitchFamily="18" charset="2"/>
            <a:buChar char=""/>
          </a:pPr>
          <a:r>
            <a:rPr lang="en-SG"/>
            <a:t>Basic Data Processing and Visualization</a:t>
          </a:r>
          <a:endParaRPr lang="en-GB"/>
        </a:p>
      </dgm:t>
    </dgm:pt>
    <dgm:pt modelId="{58BE2EE1-9A49-4392-95F4-CA2D40134BFA}" type="parTrans" cxnId="{CDB049F8-65F4-4F3A-AD2B-F1B61686C6A5}">
      <dgm:prSet/>
      <dgm:spPr/>
      <dgm:t>
        <a:bodyPr/>
        <a:lstStyle/>
        <a:p>
          <a:endParaRPr lang="en-GB"/>
        </a:p>
      </dgm:t>
    </dgm:pt>
    <dgm:pt modelId="{3E2F45E1-55C0-40D7-95D0-37EFC9A45870}" type="sibTrans" cxnId="{CDB049F8-65F4-4F3A-AD2B-F1B61686C6A5}">
      <dgm:prSet/>
      <dgm:spPr/>
      <dgm:t>
        <a:bodyPr/>
        <a:lstStyle/>
        <a:p>
          <a:endParaRPr lang="en-GB"/>
        </a:p>
      </dgm:t>
    </dgm:pt>
    <dgm:pt modelId="{F1452BDD-32B5-4407-8B79-3573726E4E49}">
      <dgm:prSet/>
      <dgm:spPr/>
      <dgm:t>
        <a:bodyPr/>
        <a:lstStyle/>
        <a:p>
          <a:pPr>
            <a:buFont typeface="Symbol" panose="05050102010706020507" pitchFamily="18" charset="2"/>
            <a:buChar char=""/>
          </a:pPr>
          <a:r>
            <a:rPr lang="en-SG"/>
            <a:t>Handling Erroneous and </a:t>
          </a:r>
          <a:br>
            <a:rPr lang="en-SG"/>
          </a:br>
          <a:r>
            <a:rPr lang="en-SG"/>
            <a:t>Missing Data</a:t>
          </a:r>
          <a:endParaRPr lang="en-GB"/>
        </a:p>
      </dgm:t>
    </dgm:pt>
    <dgm:pt modelId="{9FF0076E-AD06-4140-BB81-CC3A90DC573C}" type="parTrans" cxnId="{33E8609C-5B6C-4447-88C9-9069E3D6B28E}">
      <dgm:prSet/>
      <dgm:spPr/>
      <dgm:t>
        <a:bodyPr/>
        <a:lstStyle/>
        <a:p>
          <a:endParaRPr lang="en-GB"/>
        </a:p>
      </dgm:t>
    </dgm:pt>
    <dgm:pt modelId="{2E3BC2B3-2E81-4452-9075-A8D05692A699}" type="sibTrans" cxnId="{33E8609C-5B6C-4447-88C9-9069E3D6B28E}">
      <dgm:prSet/>
      <dgm:spPr/>
      <dgm:t>
        <a:bodyPr/>
        <a:lstStyle/>
        <a:p>
          <a:endParaRPr lang="en-GB"/>
        </a:p>
      </dgm:t>
    </dgm:pt>
    <dgm:pt modelId="{DC6703BC-32A4-483C-A7AA-0AD80061C4C0}">
      <dgm:prSet/>
      <dgm:spPr/>
      <dgm:t>
        <a:bodyPr/>
        <a:lstStyle/>
        <a:p>
          <a:r>
            <a:rPr lang="en-SG"/>
            <a:t>Data Machine Learning Techniques</a:t>
          </a:r>
          <a:endParaRPr lang="en-GB"/>
        </a:p>
      </dgm:t>
    </dgm:pt>
    <dgm:pt modelId="{2BB87F94-4026-46F4-95DE-1DA8F4D051C1}" type="parTrans" cxnId="{DF8167E1-457D-415B-A9E8-4981B819317D}">
      <dgm:prSet/>
      <dgm:spPr/>
      <dgm:t>
        <a:bodyPr/>
        <a:lstStyle/>
        <a:p>
          <a:endParaRPr lang="en-GB"/>
        </a:p>
      </dgm:t>
    </dgm:pt>
    <dgm:pt modelId="{537D35AE-E5AB-4568-830A-7DB0519CDD16}" type="sibTrans" cxnId="{DF8167E1-457D-415B-A9E8-4981B819317D}">
      <dgm:prSet/>
      <dgm:spPr/>
      <dgm:t>
        <a:bodyPr/>
        <a:lstStyle/>
        <a:p>
          <a:endParaRPr lang="en-GB"/>
        </a:p>
      </dgm:t>
    </dgm:pt>
    <dgm:pt modelId="{6D5D807A-30E3-4A89-9587-BCA54517EF5C}">
      <dgm:prSet/>
      <dgm:spPr/>
      <dgm:t>
        <a:bodyPr/>
        <a:lstStyle/>
        <a:p>
          <a:pPr>
            <a:buFont typeface="Symbol" panose="05050102010706020507" pitchFamily="18" charset="2"/>
            <a:buChar char=""/>
          </a:pPr>
          <a:r>
            <a:rPr lang="en-SG"/>
            <a:t>Supervised Learning Techniques</a:t>
          </a:r>
          <a:endParaRPr lang="en-GB"/>
        </a:p>
      </dgm:t>
    </dgm:pt>
    <dgm:pt modelId="{78C1189B-1454-4482-9BD1-AE944CE4020B}" type="parTrans" cxnId="{CFCD6FB0-82ED-4F90-A0C9-BCB3838A6F56}">
      <dgm:prSet/>
      <dgm:spPr/>
      <dgm:t>
        <a:bodyPr/>
        <a:lstStyle/>
        <a:p>
          <a:endParaRPr lang="en-GB"/>
        </a:p>
      </dgm:t>
    </dgm:pt>
    <dgm:pt modelId="{08D0FD48-07A2-4612-B3BD-0EA6E2D40889}" type="sibTrans" cxnId="{CFCD6FB0-82ED-4F90-A0C9-BCB3838A6F56}">
      <dgm:prSet/>
      <dgm:spPr/>
      <dgm:t>
        <a:bodyPr/>
        <a:lstStyle/>
        <a:p>
          <a:endParaRPr lang="en-GB"/>
        </a:p>
      </dgm:t>
    </dgm:pt>
    <dgm:pt modelId="{84D125A6-4829-489C-BEFD-73FBB29F2912}">
      <dgm:prSet/>
      <dgm:spPr/>
      <dgm:t>
        <a:bodyPr/>
        <a:lstStyle/>
        <a:p>
          <a:pPr>
            <a:buFont typeface="Symbol" panose="05050102010706020507" pitchFamily="18" charset="2"/>
            <a:buChar char=""/>
          </a:pPr>
          <a:r>
            <a:rPr lang="en-SG"/>
            <a:t>Supervised Regression</a:t>
          </a:r>
          <a:endParaRPr lang="en-GB"/>
        </a:p>
      </dgm:t>
    </dgm:pt>
    <dgm:pt modelId="{75D8FCB6-B8B6-49BC-8990-762E0CE4B238}" type="parTrans" cxnId="{7EAB42FE-3E52-4347-8C21-454D1CDFDC4B}">
      <dgm:prSet/>
      <dgm:spPr/>
      <dgm:t>
        <a:bodyPr/>
        <a:lstStyle/>
        <a:p>
          <a:endParaRPr lang="en-GB"/>
        </a:p>
      </dgm:t>
    </dgm:pt>
    <dgm:pt modelId="{67247801-26FD-4198-8122-9BE6D63DC184}" type="sibTrans" cxnId="{7EAB42FE-3E52-4347-8C21-454D1CDFDC4B}">
      <dgm:prSet/>
      <dgm:spPr/>
      <dgm:t>
        <a:bodyPr/>
        <a:lstStyle/>
        <a:p>
          <a:endParaRPr lang="en-GB"/>
        </a:p>
      </dgm:t>
    </dgm:pt>
    <dgm:pt modelId="{055C550D-47B5-4175-965E-7521067C2A39}">
      <dgm:prSet/>
      <dgm:spPr/>
      <dgm:t>
        <a:bodyPr/>
        <a:lstStyle/>
        <a:p>
          <a:pPr>
            <a:buFont typeface="Symbol" panose="05050102010706020507" pitchFamily="18" charset="2"/>
            <a:buChar char=""/>
          </a:pPr>
          <a:r>
            <a:rPr lang="en-SG"/>
            <a:t>Artificial Neural Networks</a:t>
          </a:r>
          <a:endParaRPr lang="en-GB"/>
        </a:p>
      </dgm:t>
    </dgm:pt>
    <dgm:pt modelId="{972BFD48-9E5A-45DA-84DE-92452B744925}" type="parTrans" cxnId="{58CAFDE1-2ED9-4E5A-B2EC-5CE931DADF82}">
      <dgm:prSet/>
      <dgm:spPr/>
      <dgm:t>
        <a:bodyPr/>
        <a:lstStyle/>
        <a:p>
          <a:endParaRPr lang="en-GB"/>
        </a:p>
      </dgm:t>
    </dgm:pt>
    <dgm:pt modelId="{2EA8B876-BB45-4FEC-B255-4F9619262FAC}" type="sibTrans" cxnId="{58CAFDE1-2ED9-4E5A-B2EC-5CE931DADF82}">
      <dgm:prSet/>
      <dgm:spPr/>
      <dgm:t>
        <a:bodyPr/>
        <a:lstStyle/>
        <a:p>
          <a:endParaRPr lang="en-GB"/>
        </a:p>
      </dgm:t>
    </dgm:pt>
    <dgm:pt modelId="{A7674A77-CAA4-4F3B-BD39-F437DF36B923}">
      <dgm:prSet/>
      <dgm:spPr/>
      <dgm:t>
        <a:bodyPr/>
        <a:lstStyle/>
        <a:p>
          <a:r>
            <a:rPr lang="en-SG"/>
            <a:t>AI for Data Walkthrough</a:t>
          </a:r>
          <a:endParaRPr lang="en-GB"/>
        </a:p>
      </dgm:t>
    </dgm:pt>
    <dgm:pt modelId="{C78E8DF1-56C1-4AB3-8965-664D82A2853C}" type="parTrans" cxnId="{6DEA60DF-6A62-4D93-B655-BE3F8F3C450D}">
      <dgm:prSet/>
      <dgm:spPr/>
      <dgm:t>
        <a:bodyPr/>
        <a:lstStyle/>
        <a:p>
          <a:endParaRPr lang="en-GB"/>
        </a:p>
      </dgm:t>
    </dgm:pt>
    <dgm:pt modelId="{A6BB5C4B-F69D-4F14-B4EA-7A6765EAE36F}" type="sibTrans" cxnId="{6DEA60DF-6A62-4D93-B655-BE3F8F3C450D}">
      <dgm:prSet/>
      <dgm:spPr/>
      <dgm:t>
        <a:bodyPr/>
        <a:lstStyle/>
        <a:p>
          <a:endParaRPr lang="en-GB"/>
        </a:p>
      </dgm:t>
    </dgm:pt>
    <dgm:pt modelId="{F2E072EE-3514-4D49-A048-CD0F28ECC129}">
      <dgm:prSet/>
      <dgm:spPr/>
      <dgm:t>
        <a:bodyPr/>
        <a:lstStyle/>
        <a:p>
          <a:pPr>
            <a:buFont typeface="Symbol" panose="05050102010706020507" pitchFamily="18" charset="2"/>
            <a:buChar char=""/>
          </a:pPr>
          <a:r>
            <a:rPr lang="en-SG"/>
            <a:t>Model Outputs</a:t>
          </a:r>
          <a:endParaRPr lang="en-GB"/>
        </a:p>
      </dgm:t>
    </dgm:pt>
    <dgm:pt modelId="{3B09F82E-FC50-49DC-9599-B0F604D7C22C}" type="parTrans" cxnId="{AC86F857-5162-4358-AC40-80453B839BAF}">
      <dgm:prSet/>
      <dgm:spPr/>
      <dgm:t>
        <a:bodyPr/>
        <a:lstStyle/>
        <a:p>
          <a:endParaRPr lang="en-GB"/>
        </a:p>
      </dgm:t>
    </dgm:pt>
    <dgm:pt modelId="{DC4483E5-5292-4310-AA3D-84413CF1D151}" type="sibTrans" cxnId="{AC86F857-5162-4358-AC40-80453B839BAF}">
      <dgm:prSet/>
      <dgm:spPr/>
      <dgm:t>
        <a:bodyPr/>
        <a:lstStyle/>
        <a:p>
          <a:endParaRPr lang="en-GB"/>
        </a:p>
      </dgm:t>
    </dgm:pt>
    <dgm:pt modelId="{D052C6F0-11BE-4932-A1D8-4AA8A3EF9D6E}">
      <dgm:prSet/>
      <dgm:spPr/>
      <dgm:t>
        <a:bodyPr/>
        <a:lstStyle/>
        <a:p>
          <a:pPr>
            <a:buFont typeface="Symbol" panose="05050102010706020507" pitchFamily="18" charset="2"/>
            <a:buChar char=""/>
          </a:pPr>
          <a:r>
            <a:rPr lang="en-SG"/>
            <a:t>Output Visualization and Validation</a:t>
          </a:r>
          <a:endParaRPr lang="en-GB"/>
        </a:p>
      </dgm:t>
    </dgm:pt>
    <dgm:pt modelId="{A237A801-1CAE-4F30-8FAE-0C79A055BFFB}" type="parTrans" cxnId="{6BF784E5-3DB0-42FE-8FEC-C414B7AAF441}">
      <dgm:prSet/>
      <dgm:spPr/>
      <dgm:t>
        <a:bodyPr/>
        <a:lstStyle/>
        <a:p>
          <a:endParaRPr lang="en-GB"/>
        </a:p>
      </dgm:t>
    </dgm:pt>
    <dgm:pt modelId="{0F06470C-BB4E-4F5E-A669-5878329AD562}" type="sibTrans" cxnId="{6BF784E5-3DB0-42FE-8FEC-C414B7AAF441}">
      <dgm:prSet/>
      <dgm:spPr/>
      <dgm:t>
        <a:bodyPr/>
        <a:lstStyle/>
        <a:p>
          <a:endParaRPr lang="en-GB"/>
        </a:p>
      </dgm:t>
    </dgm:pt>
    <dgm:pt modelId="{821664AD-B787-44E0-BF6F-2ECF98D671C2}">
      <dgm:prSet/>
      <dgm:spPr/>
      <dgm:t>
        <a:bodyPr/>
        <a:lstStyle/>
        <a:p>
          <a:r>
            <a:rPr lang="en-SG"/>
            <a:t>Housing Price Detection Project</a:t>
          </a:r>
          <a:endParaRPr lang="en-GB"/>
        </a:p>
      </dgm:t>
    </dgm:pt>
    <dgm:pt modelId="{CD3FC0AF-C404-4B66-8D9D-FC7EF110CCE7}" type="parTrans" cxnId="{B90A4B1C-D312-4B01-9CCD-87B99CF90D9C}">
      <dgm:prSet/>
      <dgm:spPr/>
      <dgm:t>
        <a:bodyPr/>
        <a:lstStyle/>
        <a:p>
          <a:endParaRPr lang="en-GB"/>
        </a:p>
      </dgm:t>
    </dgm:pt>
    <dgm:pt modelId="{8F5BBBA6-8448-40FE-A231-1E94F999F21C}" type="sibTrans" cxnId="{B90A4B1C-D312-4B01-9CCD-87B99CF90D9C}">
      <dgm:prSet/>
      <dgm:spPr/>
      <dgm:t>
        <a:bodyPr/>
        <a:lstStyle/>
        <a:p>
          <a:endParaRPr lang="en-GB"/>
        </a:p>
      </dgm:t>
    </dgm:pt>
    <dgm:pt modelId="{DC8204A5-EA82-4FD3-A58E-81F0631305CA}" type="pres">
      <dgm:prSet presAssocID="{81FEBD4D-64F1-4C4A-BA3D-C800472E9E00}" presName="arrowDiagram" presStyleCnt="0">
        <dgm:presLayoutVars>
          <dgm:chMax val="5"/>
          <dgm:dir/>
          <dgm:resizeHandles val="exact"/>
        </dgm:presLayoutVars>
      </dgm:prSet>
      <dgm:spPr/>
    </dgm:pt>
    <dgm:pt modelId="{9B098AF2-E8F0-4093-B45D-E7D680D0EE14}" type="pres">
      <dgm:prSet presAssocID="{81FEBD4D-64F1-4C4A-BA3D-C800472E9E00}" presName="arrow" presStyleLbl="bgShp" presStyleIdx="0" presStyleCnt="1"/>
      <dgm:spPr/>
    </dgm:pt>
    <dgm:pt modelId="{C5FDC038-5A67-430D-9541-752B89D2DB4E}" type="pres">
      <dgm:prSet presAssocID="{81FEBD4D-64F1-4C4A-BA3D-C800472E9E00}" presName="arrowDiagram5" presStyleCnt="0"/>
      <dgm:spPr/>
    </dgm:pt>
    <dgm:pt modelId="{9392232C-A97A-43D2-90DD-A0046CE963B5}" type="pres">
      <dgm:prSet presAssocID="{9CBC8838-2B1E-49C6-A8E2-3A1034E326E1}" presName="bullet5a" presStyleLbl="node1" presStyleIdx="0" presStyleCnt="5"/>
      <dgm:spPr/>
    </dgm:pt>
    <dgm:pt modelId="{D70EC1D3-1CB8-49DD-866B-8B6E1B5B2E55}" type="pres">
      <dgm:prSet presAssocID="{9CBC8838-2B1E-49C6-A8E2-3A1034E326E1}" presName="textBox5a" presStyleLbl="revTx" presStyleIdx="0" presStyleCnt="5">
        <dgm:presLayoutVars>
          <dgm:bulletEnabled val="1"/>
        </dgm:presLayoutVars>
      </dgm:prSet>
      <dgm:spPr/>
    </dgm:pt>
    <dgm:pt modelId="{A84F08C0-00C6-4A65-807C-0ED553A13F2A}" type="pres">
      <dgm:prSet presAssocID="{AC9DD107-AF3A-47DC-8AE5-97C3717A6FCE}" presName="bullet5b" presStyleLbl="node1" presStyleIdx="1" presStyleCnt="5"/>
      <dgm:spPr/>
    </dgm:pt>
    <dgm:pt modelId="{BF9C1288-B7F0-4F2F-B385-C0A506966CAE}" type="pres">
      <dgm:prSet presAssocID="{AC9DD107-AF3A-47DC-8AE5-97C3717A6FCE}" presName="textBox5b" presStyleLbl="revTx" presStyleIdx="1" presStyleCnt="5">
        <dgm:presLayoutVars>
          <dgm:bulletEnabled val="1"/>
        </dgm:presLayoutVars>
      </dgm:prSet>
      <dgm:spPr/>
    </dgm:pt>
    <dgm:pt modelId="{AED95ACA-57AF-49DE-AFFA-5A74658A9EAE}" type="pres">
      <dgm:prSet presAssocID="{DC6703BC-32A4-483C-A7AA-0AD80061C4C0}" presName="bullet5c" presStyleLbl="node1" presStyleIdx="2" presStyleCnt="5"/>
      <dgm:spPr/>
    </dgm:pt>
    <dgm:pt modelId="{2ECD22EA-3382-40FC-ACA3-ACE64E69C5C1}" type="pres">
      <dgm:prSet presAssocID="{DC6703BC-32A4-483C-A7AA-0AD80061C4C0}" presName="textBox5c" presStyleLbl="revTx" presStyleIdx="2" presStyleCnt="5">
        <dgm:presLayoutVars>
          <dgm:bulletEnabled val="1"/>
        </dgm:presLayoutVars>
      </dgm:prSet>
      <dgm:spPr/>
    </dgm:pt>
    <dgm:pt modelId="{7E6D077A-4BDA-40E2-829E-8E8AE51B1FFB}" type="pres">
      <dgm:prSet presAssocID="{A7674A77-CAA4-4F3B-BD39-F437DF36B923}" presName="bullet5d" presStyleLbl="node1" presStyleIdx="3" presStyleCnt="5"/>
      <dgm:spPr/>
    </dgm:pt>
    <dgm:pt modelId="{E62970B5-9050-4B0E-9D86-A80DE4709D69}" type="pres">
      <dgm:prSet presAssocID="{A7674A77-CAA4-4F3B-BD39-F437DF36B923}" presName="textBox5d" presStyleLbl="revTx" presStyleIdx="3" presStyleCnt="5">
        <dgm:presLayoutVars>
          <dgm:bulletEnabled val="1"/>
        </dgm:presLayoutVars>
      </dgm:prSet>
      <dgm:spPr/>
    </dgm:pt>
    <dgm:pt modelId="{84BF853C-18A7-4DAB-9F54-BFA38D15A618}" type="pres">
      <dgm:prSet presAssocID="{821664AD-B787-44E0-BF6F-2ECF98D671C2}" presName="bullet5e" presStyleLbl="node1" presStyleIdx="4" presStyleCnt="5"/>
      <dgm:spPr/>
    </dgm:pt>
    <dgm:pt modelId="{D561C5E5-CC0F-4AB5-B2A7-3AA82CF5A30C}" type="pres">
      <dgm:prSet presAssocID="{821664AD-B787-44E0-BF6F-2ECF98D671C2}" presName="textBox5e" presStyleLbl="revTx" presStyleIdx="4" presStyleCnt="5">
        <dgm:presLayoutVars>
          <dgm:bulletEnabled val="1"/>
        </dgm:presLayoutVars>
      </dgm:prSet>
      <dgm:spPr/>
    </dgm:pt>
  </dgm:ptLst>
  <dgm:cxnLst>
    <dgm:cxn modelId="{0F0F7600-743A-4444-BC1F-D0D637CDC5A7}" srcId="{81FEBD4D-64F1-4C4A-BA3D-C800472E9E00}" destId="{AC9DD107-AF3A-47DC-8AE5-97C3717A6FCE}" srcOrd="1" destOrd="0" parTransId="{733B220B-055B-4C0E-BD41-854D4D0A4024}" sibTransId="{1DD25A86-B39C-4682-8B70-3D9895B6AA55}"/>
    <dgm:cxn modelId="{68E81111-7768-4FE7-BCA3-FFC1F1B2AB05}" type="presOf" srcId="{5BEDE200-C4CC-409E-9E7E-C83D2255DBBC}" destId="{D70EC1D3-1CB8-49DD-866B-8B6E1B5B2E55}" srcOrd="0" destOrd="2" presId="urn:microsoft.com/office/officeart/2005/8/layout/arrow2"/>
    <dgm:cxn modelId="{A235681C-A671-46A3-90C7-C8427431128D}" srcId="{AC9DD107-AF3A-47DC-8AE5-97C3717A6FCE}" destId="{93A0BC3A-22A1-494B-9C27-6834FA7CEFEC}" srcOrd="0" destOrd="0" parTransId="{ED1ACB86-D6D2-421D-A127-EFAE2F9B1827}" sibTransId="{C185EB49-5465-4ACB-B2E6-7F6D1609504C}"/>
    <dgm:cxn modelId="{B90A4B1C-D312-4B01-9CCD-87B99CF90D9C}" srcId="{81FEBD4D-64F1-4C4A-BA3D-C800472E9E00}" destId="{821664AD-B787-44E0-BF6F-2ECF98D671C2}" srcOrd="4" destOrd="0" parTransId="{CD3FC0AF-C404-4B66-8D9D-FC7EF110CCE7}" sibTransId="{8F5BBBA6-8448-40FE-A231-1E94F999F21C}"/>
    <dgm:cxn modelId="{7891821C-76C0-461B-89E6-C6395FCED18B}" type="presOf" srcId="{81FEBD4D-64F1-4C4A-BA3D-C800472E9E00}" destId="{DC8204A5-EA82-4FD3-A58E-81F0631305CA}" srcOrd="0" destOrd="0" presId="urn:microsoft.com/office/officeart/2005/8/layout/arrow2"/>
    <dgm:cxn modelId="{0521E339-3A9F-4AC6-9704-2A1583316AB0}" srcId="{9CBC8838-2B1E-49C6-A8E2-3A1034E326E1}" destId="{5BEDE200-C4CC-409E-9E7E-C83D2255DBBC}" srcOrd="1" destOrd="0" parTransId="{618FFAE8-1C52-4AD1-AC2A-46770810F88F}" sibTransId="{E432FF6C-7411-48E7-A589-1207EAB9BD6A}"/>
    <dgm:cxn modelId="{EFB1615E-7E76-4308-9A6D-B85AB0C686B2}" type="presOf" srcId="{A7674A77-CAA4-4F3B-BD39-F437DF36B923}" destId="{E62970B5-9050-4B0E-9D86-A80DE4709D69}" srcOrd="0" destOrd="0" presId="urn:microsoft.com/office/officeart/2005/8/layout/arrow2"/>
    <dgm:cxn modelId="{91073D42-93FF-4730-8A39-490987D4252D}" srcId="{81FEBD4D-64F1-4C4A-BA3D-C800472E9E00}" destId="{4D414786-8282-4A15-ABCF-A1D6CB4928FF}" srcOrd="5" destOrd="0" parTransId="{39F6F979-6F4D-422F-AD2C-9F7AB1828FA2}" sibTransId="{19C567A0-0C18-46FA-99EE-B93B00B18EEA}"/>
    <dgm:cxn modelId="{8AA1B845-EDB8-43A3-82E3-14BBC0206F3B}" type="presOf" srcId="{F2E072EE-3514-4D49-A048-CD0F28ECC129}" destId="{E62970B5-9050-4B0E-9D86-A80DE4709D69}" srcOrd="0" destOrd="1" presId="urn:microsoft.com/office/officeart/2005/8/layout/arrow2"/>
    <dgm:cxn modelId="{7BD25966-718C-4D0F-914A-6F8AFB7154AC}" type="presOf" srcId="{D052C6F0-11BE-4932-A1D8-4AA8A3EF9D6E}" destId="{E62970B5-9050-4B0E-9D86-A80DE4709D69}" srcOrd="0" destOrd="2" presId="urn:microsoft.com/office/officeart/2005/8/layout/arrow2"/>
    <dgm:cxn modelId="{3E34164A-5042-49C3-B875-D08EC27E2AF1}" type="presOf" srcId="{488DCAE5-B804-4167-B275-B960EF2EC464}" destId="{D70EC1D3-1CB8-49DD-866B-8B6E1B5B2E55}" srcOrd="0" destOrd="3" presId="urn:microsoft.com/office/officeart/2005/8/layout/arrow2"/>
    <dgm:cxn modelId="{2A393570-3D5F-4E67-AB8A-9F98895C5B6B}" type="presOf" srcId="{6C05D9AF-DFA2-4426-9CF7-7E302E878D12}" destId="{D70EC1D3-1CB8-49DD-866B-8B6E1B5B2E55}" srcOrd="0" destOrd="4" presId="urn:microsoft.com/office/officeart/2005/8/layout/arrow2"/>
    <dgm:cxn modelId="{52030F72-D6DF-443A-BAF9-CE9A7486D18E}" srcId="{81FEBD4D-64F1-4C4A-BA3D-C800472E9E00}" destId="{9CBC8838-2B1E-49C6-A8E2-3A1034E326E1}" srcOrd="0" destOrd="0" parTransId="{67B389AE-6F0B-4446-9FED-7BAAB4FF1018}" sibTransId="{91C1D9AE-860C-49BF-8F10-763C956596D0}"/>
    <dgm:cxn modelId="{AC86F857-5162-4358-AC40-80453B839BAF}" srcId="{A7674A77-CAA4-4F3B-BD39-F437DF36B923}" destId="{F2E072EE-3514-4D49-A048-CD0F28ECC129}" srcOrd="0" destOrd="0" parTransId="{3B09F82E-FC50-49DC-9599-B0F604D7C22C}" sibTransId="{DC4483E5-5292-4310-AA3D-84413CF1D151}"/>
    <dgm:cxn modelId="{E871D47E-93BB-4E49-A6E2-ABD0EF6D9AE1}" type="presOf" srcId="{9CBC8838-2B1E-49C6-A8E2-3A1034E326E1}" destId="{D70EC1D3-1CB8-49DD-866B-8B6E1B5B2E55}" srcOrd="0" destOrd="0" presId="urn:microsoft.com/office/officeart/2005/8/layout/arrow2"/>
    <dgm:cxn modelId="{4678B691-6E46-44B2-9B72-CD03486F5A4C}" type="presOf" srcId="{6D5D807A-30E3-4A89-9587-BCA54517EF5C}" destId="{2ECD22EA-3382-40FC-ACA3-ACE64E69C5C1}" srcOrd="0" destOrd="1" presId="urn:microsoft.com/office/officeart/2005/8/layout/arrow2"/>
    <dgm:cxn modelId="{C064D193-DFAB-4569-AA1A-1609B45583C6}" type="presOf" srcId="{6867FF91-8F82-46F1-BBD8-992DF60C5A10}" destId="{BF9C1288-B7F0-4F2F-B385-C0A506966CAE}" srcOrd="0" destOrd="2" presId="urn:microsoft.com/office/officeart/2005/8/layout/arrow2"/>
    <dgm:cxn modelId="{33E8609C-5B6C-4447-88C9-9069E3D6B28E}" srcId="{AC9DD107-AF3A-47DC-8AE5-97C3717A6FCE}" destId="{F1452BDD-32B5-4407-8B79-3573726E4E49}" srcOrd="2" destOrd="0" parTransId="{9FF0076E-AD06-4140-BB81-CC3A90DC573C}" sibTransId="{2E3BC2B3-2E81-4452-9075-A8D05692A699}"/>
    <dgm:cxn modelId="{0B6A58A2-633C-41A2-938C-3B6F04F9EA03}" type="presOf" srcId="{DC6703BC-32A4-483C-A7AA-0AD80061C4C0}" destId="{2ECD22EA-3382-40FC-ACA3-ACE64E69C5C1}" srcOrd="0" destOrd="0" presId="urn:microsoft.com/office/officeart/2005/8/layout/arrow2"/>
    <dgm:cxn modelId="{7378BBAD-4E2C-470E-9FBE-066BBE7229EA}" srcId="{81FEBD4D-64F1-4C4A-BA3D-C800472E9E00}" destId="{67FE70ED-31BE-4B9B-BDAA-90DEDA7ABD95}" srcOrd="6" destOrd="0" parTransId="{CFEB8C47-F029-47D8-9E2A-7F1ACBEDA49E}" sibTransId="{888A6F0F-B524-4AF6-8A9E-E21D6FC4324D}"/>
    <dgm:cxn modelId="{CFCD6FB0-82ED-4F90-A0C9-BCB3838A6F56}" srcId="{DC6703BC-32A4-483C-A7AA-0AD80061C4C0}" destId="{6D5D807A-30E3-4A89-9587-BCA54517EF5C}" srcOrd="0" destOrd="0" parTransId="{78C1189B-1454-4482-9BD1-AE944CE4020B}" sibTransId="{08D0FD48-07A2-4612-B3BD-0EA6E2D40889}"/>
    <dgm:cxn modelId="{33D48DB3-3FCA-4DA8-96FE-60FADBBF7CA9}" type="presOf" srcId="{07834D58-7BF8-447F-A939-9C44F75CCB84}" destId="{D70EC1D3-1CB8-49DD-866B-8B6E1B5B2E55}" srcOrd="0" destOrd="1" presId="urn:microsoft.com/office/officeart/2005/8/layout/arrow2"/>
    <dgm:cxn modelId="{9E7789BD-F859-4287-AA67-2C57C42DB50D}" type="presOf" srcId="{F1452BDD-32B5-4407-8B79-3573726E4E49}" destId="{BF9C1288-B7F0-4F2F-B385-C0A506966CAE}" srcOrd="0" destOrd="3" presId="urn:microsoft.com/office/officeart/2005/8/layout/arrow2"/>
    <dgm:cxn modelId="{B59895C7-96C4-4E65-8FDB-2652158E8B8F}" type="presOf" srcId="{821664AD-B787-44E0-BF6F-2ECF98D671C2}" destId="{D561C5E5-CC0F-4AB5-B2A7-3AA82CF5A30C}" srcOrd="0" destOrd="0" presId="urn:microsoft.com/office/officeart/2005/8/layout/arrow2"/>
    <dgm:cxn modelId="{F05F10C8-6B5E-473E-B17C-259F3679AFBD}" srcId="{9CBC8838-2B1E-49C6-A8E2-3A1034E326E1}" destId="{488DCAE5-B804-4167-B275-B960EF2EC464}" srcOrd="2" destOrd="0" parTransId="{93482AA2-8DE2-475C-B297-DE356AB8FC37}" sibTransId="{C2891059-63DB-49FA-8B71-93149866038A}"/>
    <dgm:cxn modelId="{7F0970C8-B73C-486D-A775-7A1AD2BC7448}" srcId="{9CBC8838-2B1E-49C6-A8E2-3A1034E326E1}" destId="{6C05D9AF-DFA2-4426-9CF7-7E302E878D12}" srcOrd="3" destOrd="0" parTransId="{331CAC1B-BE20-4B30-BA93-2DFB14B18AFD}" sibTransId="{80A713D1-234C-4716-9CF2-D8FE9218981F}"/>
    <dgm:cxn modelId="{180742D3-1787-43E2-B372-FAE970E0C27D}" type="presOf" srcId="{AC9DD107-AF3A-47DC-8AE5-97C3717A6FCE}" destId="{BF9C1288-B7F0-4F2F-B385-C0A506966CAE}" srcOrd="0" destOrd="0" presId="urn:microsoft.com/office/officeart/2005/8/layout/arrow2"/>
    <dgm:cxn modelId="{78F08AD6-9BF2-4CB8-81D3-C3DAB8DA9DC4}" type="presOf" srcId="{055C550D-47B5-4175-965E-7521067C2A39}" destId="{2ECD22EA-3382-40FC-ACA3-ACE64E69C5C1}" srcOrd="0" destOrd="3" presId="urn:microsoft.com/office/officeart/2005/8/layout/arrow2"/>
    <dgm:cxn modelId="{6DEA60DF-6A62-4D93-B655-BE3F8F3C450D}" srcId="{81FEBD4D-64F1-4C4A-BA3D-C800472E9E00}" destId="{A7674A77-CAA4-4F3B-BD39-F437DF36B923}" srcOrd="3" destOrd="0" parTransId="{C78E8DF1-56C1-4AB3-8965-664D82A2853C}" sibTransId="{A6BB5C4B-F69D-4F14-B4EA-7A6765EAE36F}"/>
    <dgm:cxn modelId="{DF8167E1-457D-415B-A9E8-4981B819317D}" srcId="{81FEBD4D-64F1-4C4A-BA3D-C800472E9E00}" destId="{DC6703BC-32A4-483C-A7AA-0AD80061C4C0}" srcOrd="2" destOrd="0" parTransId="{2BB87F94-4026-46F4-95DE-1DA8F4D051C1}" sibTransId="{537D35AE-E5AB-4568-830A-7DB0519CDD16}"/>
    <dgm:cxn modelId="{58CAFDE1-2ED9-4E5A-B2EC-5CE931DADF82}" srcId="{DC6703BC-32A4-483C-A7AA-0AD80061C4C0}" destId="{055C550D-47B5-4175-965E-7521067C2A39}" srcOrd="2" destOrd="0" parTransId="{972BFD48-9E5A-45DA-84DE-92452B744925}" sibTransId="{2EA8B876-BB45-4FEC-B255-4F9619262FAC}"/>
    <dgm:cxn modelId="{6BF784E5-3DB0-42FE-8FEC-C414B7AAF441}" srcId="{A7674A77-CAA4-4F3B-BD39-F437DF36B923}" destId="{D052C6F0-11BE-4932-A1D8-4AA8A3EF9D6E}" srcOrd="1" destOrd="0" parTransId="{A237A801-1CAE-4F30-8FAE-0C79A055BFFB}" sibTransId="{0F06470C-BB4E-4F5E-A669-5878329AD562}"/>
    <dgm:cxn modelId="{527590EB-7C71-43CE-9668-005B5BDD7A7C}" type="presOf" srcId="{84D125A6-4829-489C-BEFD-73FBB29F2912}" destId="{2ECD22EA-3382-40FC-ACA3-ACE64E69C5C1}" srcOrd="0" destOrd="2" presId="urn:microsoft.com/office/officeart/2005/8/layout/arrow2"/>
    <dgm:cxn modelId="{43F972EF-E47F-4600-A396-AE58AFE2E429}" type="presOf" srcId="{93A0BC3A-22A1-494B-9C27-6834FA7CEFEC}" destId="{BF9C1288-B7F0-4F2F-B385-C0A506966CAE}" srcOrd="0" destOrd="1" presId="urn:microsoft.com/office/officeart/2005/8/layout/arrow2"/>
    <dgm:cxn modelId="{8C7BA6F3-262A-4FAB-B132-E53D6393C5AE}" srcId="{9CBC8838-2B1E-49C6-A8E2-3A1034E326E1}" destId="{07834D58-7BF8-447F-A939-9C44F75CCB84}" srcOrd="0" destOrd="0" parTransId="{008309AE-1C6E-4B29-9B0C-5C50B2A09F8A}" sibTransId="{E8FE8CEE-BF63-4219-91A1-3B3D188DEC90}"/>
    <dgm:cxn modelId="{CDB049F8-65F4-4F3A-AD2B-F1B61686C6A5}" srcId="{AC9DD107-AF3A-47DC-8AE5-97C3717A6FCE}" destId="{6867FF91-8F82-46F1-BBD8-992DF60C5A10}" srcOrd="1" destOrd="0" parTransId="{58BE2EE1-9A49-4392-95F4-CA2D40134BFA}" sibTransId="{3E2F45E1-55C0-40D7-95D0-37EFC9A45870}"/>
    <dgm:cxn modelId="{7EAB42FE-3E52-4347-8C21-454D1CDFDC4B}" srcId="{DC6703BC-32A4-483C-A7AA-0AD80061C4C0}" destId="{84D125A6-4829-489C-BEFD-73FBB29F2912}" srcOrd="1" destOrd="0" parTransId="{75D8FCB6-B8B6-49BC-8990-762E0CE4B238}" sibTransId="{67247801-26FD-4198-8122-9BE6D63DC184}"/>
    <dgm:cxn modelId="{01FF9E7C-3920-486A-A4B6-D3A3D40F3DC0}" type="presParOf" srcId="{DC8204A5-EA82-4FD3-A58E-81F0631305CA}" destId="{9B098AF2-E8F0-4093-B45D-E7D680D0EE14}" srcOrd="0" destOrd="0" presId="urn:microsoft.com/office/officeart/2005/8/layout/arrow2"/>
    <dgm:cxn modelId="{F0AAB794-7D4F-4800-A94B-9031C8B65DCE}" type="presParOf" srcId="{DC8204A5-EA82-4FD3-A58E-81F0631305CA}" destId="{C5FDC038-5A67-430D-9541-752B89D2DB4E}" srcOrd="1" destOrd="0" presId="urn:microsoft.com/office/officeart/2005/8/layout/arrow2"/>
    <dgm:cxn modelId="{A2AC9FFF-1880-49BE-B803-8DD121D8D484}" type="presParOf" srcId="{C5FDC038-5A67-430D-9541-752B89D2DB4E}" destId="{9392232C-A97A-43D2-90DD-A0046CE963B5}" srcOrd="0" destOrd="0" presId="urn:microsoft.com/office/officeart/2005/8/layout/arrow2"/>
    <dgm:cxn modelId="{34835499-A22F-4324-9358-A993FD100726}" type="presParOf" srcId="{C5FDC038-5A67-430D-9541-752B89D2DB4E}" destId="{D70EC1D3-1CB8-49DD-866B-8B6E1B5B2E55}" srcOrd="1" destOrd="0" presId="urn:microsoft.com/office/officeart/2005/8/layout/arrow2"/>
    <dgm:cxn modelId="{B3C0444B-34D1-421E-B2A5-C3CDFEF75A62}" type="presParOf" srcId="{C5FDC038-5A67-430D-9541-752B89D2DB4E}" destId="{A84F08C0-00C6-4A65-807C-0ED553A13F2A}" srcOrd="2" destOrd="0" presId="urn:microsoft.com/office/officeart/2005/8/layout/arrow2"/>
    <dgm:cxn modelId="{7A4CC4F8-FC0C-412B-9128-3C5834AC29B8}" type="presParOf" srcId="{C5FDC038-5A67-430D-9541-752B89D2DB4E}" destId="{BF9C1288-B7F0-4F2F-B385-C0A506966CAE}" srcOrd="3" destOrd="0" presId="urn:microsoft.com/office/officeart/2005/8/layout/arrow2"/>
    <dgm:cxn modelId="{710F3738-B64B-4D8D-84E3-6A7F0B2D0C7D}" type="presParOf" srcId="{C5FDC038-5A67-430D-9541-752B89D2DB4E}" destId="{AED95ACA-57AF-49DE-AFFA-5A74658A9EAE}" srcOrd="4" destOrd="0" presId="urn:microsoft.com/office/officeart/2005/8/layout/arrow2"/>
    <dgm:cxn modelId="{376F4791-330F-42F4-B511-F8DE4A2DD98B}" type="presParOf" srcId="{C5FDC038-5A67-430D-9541-752B89D2DB4E}" destId="{2ECD22EA-3382-40FC-ACA3-ACE64E69C5C1}" srcOrd="5" destOrd="0" presId="urn:microsoft.com/office/officeart/2005/8/layout/arrow2"/>
    <dgm:cxn modelId="{2CEF7EDB-B115-4620-A43B-6EA55572E265}" type="presParOf" srcId="{C5FDC038-5A67-430D-9541-752B89D2DB4E}" destId="{7E6D077A-4BDA-40E2-829E-8E8AE51B1FFB}" srcOrd="6" destOrd="0" presId="urn:microsoft.com/office/officeart/2005/8/layout/arrow2"/>
    <dgm:cxn modelId="{3131F9C5-5A8E-4AB1-A1E5-379EBC27884B}" type="presParOf" srcId="{C5FDC038-5A67-430D-9541-752B89D2DB4E}" destId="{E62970B5-9050-4B0E-9D86-A80DE4709D69}" srcOrd="7" destOrd="0" presId="urn:microsoft.com/office/officeart/2005/8/layout/arrow2"/>
    <dgm:cxn modelId="{A336E589-C3D0-46AA-A694-D690664FBBAA}" type="presParOf" srcId="{C5FDC038-5A67-430D-9541-752B89D2DB4E}" destId="{84BF853C-18A7-4DAB-9F54-BFA38D15A618}" srcOrd="8" destOrd="0" presId="urn:microsoft.com/office/officeart/2005/8/layout/arrow2"/>
    <dgm:cxn modelId="{30F2D89B-7DC6-4702-B59E-0C76519E1803}" type="presParOf" srcId="{C5FDC038-5A67-430D-9541-752B89D2DB4E}" destId="{D561C5E5-CC0F-4AB5-B2A7-3AA82CF5A30C}"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98AF2-E8F0-4093-B45D-E7D680D0EE14}">
      <dsp:nvSpPr>
        <dsp:cNvPr id="0" name=""/>
        <dsp:cNvSpPr/>
      </dsp:nvSpPr>
      <dsp:spPr>
        <a:xfrm>
          <a:off x="748511" y="0"/>
          <a:ext cx="7785521" cy="4865951"/>
        </a:xfrm>
        <a:prstGeom prst="swooshArrow">
          <a:avLst>
            <a:gd name="adj1" fmla="val 25000"/>
            <a:gd name="adj2" fmla="val 25000"/>
          </a:avLst>
        </a:prstGeom>
        <a:solidFill>
          <a:schemeClr val="accent4">
            <a:tint val="40000"/>
            <a:hueOff val="0"/>
            <a:satOff val="0"/>
            <a:lumOff val="0"/>
            <a:alphaOff val="0"/>
          </a:schemeClr>
        </a:solidFill>
        <a:ln>
          <a:noFill/>
        </a:ln>
        <a:effectLst/>
        <a:sp3d z="-161800" extrusionH="600" contourW="3000">
          <a:bevelT w="48600" h="18600" prst="relaxedInset"/>
          <a:bevelB w="48600" h="8600" prst="relaxedInset"/>
        </a:sp3d>
      </dsp:spPr>
      <dsp:style>
        <a:lnRef idx="0">
          <a:scrgbClr r="0" g="0" b="0"/>
        </a:lnRef>
        <a:fillRef idx="1">
          <a:scrgbClr r="0" g="0" b="0"/>
        </a:fillRef>
        <a:effectRef idx="0">
          <a:scrgbClr r="0" g="0" b="0"/>
        </a:effectRef>
        <a:fontRef idx="minor"/>
      </dsp:style>
    </dsp:sp>
    <dsp:sp modelId="{9392232C-A97A-43D2-90DD-A0046CE963B5}">
      <dsp:nvSpPr>
        <dsp:cNvPr id="0" name=""/>
        <dsp:cNvSpPr/>
      </dsp:nvSpPr>
      <dsp:spPr>
        <a:xfrm>
          <a:off x="1515385" y="3618321"/>
          <a:ext cx="179066" cy="179066"/>
        </a:xfrm>
        <a:prstGeom prst="ellipse">
          <a:avLst/>
        </a:prstGeom>
        <a:solidFill>
          <a:schemeClr val="accent4">
            <a:hueOff val="0"/>
            <a:satOff val="0"/>
            <a:lumOff val="0"/>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70EC1D3-1CB8-49DD-866B-8B6E1B5B2E55}">
      <dsp:nvSpPr>
        <dsp:cNvPr id="0" name=""/>
        <dsp:cNvSpPr/>
      </dsp:nvSpPr>
      <dsp:spPr>
        <a:xfrm>
          <a:off x="1604919" y="3707854"/>
          <a:ext cx="1019903" cy="1158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884" tIns="0" rIns="0" bIns="0" numCol="1" spcCol="1270" anchor="t" anchorCtr="0">
          <a:noAutofit/>
        </a:bodyPr>
        <a:lstStyle/>
        <a:p>
          <a:pPr marL="0" lvl="0" indent="0" algn="l" defTabSz="444500">
            <a:lnSpc>
              <a:spcPct val="90000"/>
            </a:lnSpc>
            <a:spcBef>
              <a:spcPct val="0"/>
            </a:spcBef>
            <a:spcAft>
              <a:spcPct val="35000"/>
            </a:spcAft>
            <a:buNone/>
          </a:pPr>
          <a:r>
            <a:rPr lang="en-SG" sz="1000" kern="1200" dirty="0"/>
            <a:t>Basic Data Science for AI</a:t>
          </a:r>
          <a:endParaRPr lang="en-GB" sz="1000" kern="1200" dirty="0"/>
        </a:p>
        <a:p>
          <a:pPr marL="57150" lvl="1" indent="-57150" algn="l" defTabSz="355600">
            <a:lnSpc>
              <a:spcPct val="90000"/>
            </a:lnSpc>
            <a:spcBef>
              <a:spcPct val="0"/>
            </a:spcBef>
            <a:spcAft>
              <a:spcPct val="15000"/>
            </a:spcAft>
            <a:buFont typeface="Symbol" panose="05050102010706020507" pitchFamily="18" charset="2"/>
            <a:buChar char=""/>
          </a:pPr>
          <a:r>
            <a:rPr lang="en-SG" sz="800" kern="1200"/>
            <a:t>Introduction to Basic Statistics</a:t>
          </a:r>
          <a:endParaRPr lang="en-GB" sz="800" kern="1200"/>
        </a:p>
        <a:p>
          <a:pPr marL="57150" lvl="1" indent="-57150" algn="l" defTabSz="355600">
            <a:lnSpc>
              <a:spcPct val="90000"/>
            </a:lnSpc>
            <a:spcBef>
              <a:spcPct val="0"/>
            </a:spcBef>
            <a:spcAft>
              <a:spcPct val="15000"/>
            </a:spcAft>
            <a:buFont typeface="Symbol" panose="05050102010706020507" pitchFamily="18" charset="2"/>
            <a:buChar char=""/>
          </a:pPr>
          <a:r>
            <a:rPr lang="en-SG" sz="800" kern="1200"/>
            <a:t>Data Visualization</a:t>
          </a:r>
          <a:endParaRPr lang="en-GB" sz="800" kern="1200"/>
        </a:p>
        <a:p>
          <a:pPr marL="57150" lvl="1" indent="-57150" algn="l" defTabSz="355600">
            <a:lnSpc>
              <a:spcPct val="90000"/>
            </a:lnSpc>
            <a:spcBef>
              <a:spcPct val="0"/>
            </a:spcBef>
            <a:spcAft>
              <a:spcPct val="15000"/>
            </a:spcAft>
            <a:buFont typeface="Symbol" panose="05050102010706020507" pitchFamily="18" charset="2"/>
            <a:buChar char=""/>
          </a:pPr>
          <a:r>
            <a:rPr lang="en-SG" sz="800" kern="1200"/>
            <a:t>K – Nearest Neighbour</a:t>
          </a:r>
          <a:endParaRPr lang="en-GB" sz="800" kern="1200"/>
        </a:p>
        <a:p>
          <a:pPr marL="57150" lvl="1" indent="-57150" algn="l" defTabSz="355600">
            <a:lnSpc>
              <a:spcPct val="90000"/>
            </a:lnSpc>
            <a:spcBef>
              <a:spcPct val="0"/>
            </a:spcBef>
            <a:spcAft>
              <a:spcPct val="15000"/>
            </a:spcAft>
            <a:buFont typeface="Symbol" panose="05050102010706020507" pitchFamily="18" charset="2"/>
            <a:buChar char=""/>
          </a:pPr>
          <a:r>
            <a:rPr lang="en-SG" sz="800" kern="1200"/>
            <a:t>Evaluation methods</a:t>
          </a:r>
          <a:endParaRPr lang="en-GB" sz="800" kern="1200"/>
        </a:p>
      </dsp:txBody>
      <dsp:txXfrm>
        <a:off x="1604919" y="3707854"/>
        <a:ext cx="1019903" cy="1158096"/>
      </dsp:txXfrm>
    </dsp:sp>
    <dsp:sp modelId="{A84F08C0-00C6-4A65-807C-0ED553A13F2A}">
      <dsp:nvSpPr>
        <dsp:cNvPr id="0" name=""/>
        <dsp:cNvSpPr/>
      </dsp:nvSpPr>
      <dsp:spPr>
        <a:xfrm>
          <a:off x="2484683" y="2686978"/>
          <a:ext cx="280278" cy="280278"/>
        </a:xfrm>
        <a:prstGeom prst="ellipse">
          <a:avLst/>
        </a:prstGeom>
        <a:solidFill>
          <a:schemeClr val="accent4">
            <a:hueOff val="-308921"/>
            <a:satOff val="-396"/>
            <a:lumOff val="-49"/>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BF9C1288-B7F0-4F2F-B385-C0A506966CAE}">
      <dsp:nvSpPr>
        <dsp:cNvPr id="0" name=""/>
        <dsp:cNvSpPr/>
      </dsp:nvSpPr>
      <dsp:spPr>
        <a:xfrm>
          <a:off x="2624822" y="2827117"/>
          <a:ext cx="1292396" cy="20388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14" tIns="0" rIns="0" bIns="0" numCol="1" spcCol="1270" anchor="t" anchorCtr="0">
          <a:noAutofit/>
        </a:bodyPr>
        <a:lstStyle/>
        <a:p>
          <a:pPr marL="0" lvl="0" indent="0" algn="l" defTabSz="444500">
            <a:lnSpc>
              <a:spcPct val="90000"/>
            </a:lnSpc>
            <a:spcBef>
              <a:spcPct val="0"/>
            </a:spcBef>
            <a:spcAft>
              <a:spcPct val="35000"/>
            </a:spcAft>
            <a:buNone/>
          </a:pPr>
          <a:r>
            <a:rPr lang="en-SG" sz="1000" kern="1200"/>
            <a:t>Data Import and Processing</a:t>
          </a:r>
          <a:endParaRPr lang="en-GB" sz="1000" kern="1200"/>
        </a:p>
        <a:p>
          <a:pPr marL="57150" lvl="1" indent="-57150" algn="l" defTabSz="355600">
            <a:lnSpc>
              <a:spcPct val="90000"/>
            </a:lnSpc>
            <a:spcBef>
              <a:spcPct val="0"/>
            </a:spcBef>
            <a:spcAft>
              <a:spcPct val="15000"/>
            </a:spcAft>
            <a:buFont typeface="Symbol" panose="05050102010706020507" pitchFamily="18" charset="2"/>
            <a:buChar char=""/>
          </a:pPr>
          <a:r>
            <a:rPr lang="en-SG" sz="800" kern="1200"/>
            <a:t>Obtaining Data</a:t>
          </a:r>
          <a:endParaRPr lang="en-GB" sz="800" kern="1200"/>
        </a:p>
        <a:p>
          <a:pPr marL="57150" lvl="1" indent="-57150" algn="l" defTabSz="355600">
            <a:lnSpc>
              <a:spcPct val="90000"/>
            </a:lnSpc>
            <a:spcBef>
              <a:spcPct val="0"/>
            </a:spcBef>
            <a:spcAft>
              <a:spcPct val="15000"/>
            </a:spcAft>
            <a:buFont typeface="Symbol" panose="05050102010706020507" pitchFamily="18" charset="2"/>
            <a:buChar char=""/>
          </a:pPr>
          <a:r>
            <a:rPr lang="en-SG" sz="800" kern="1200"/>
            <a:t>Basic Data Processing and Visualization</a:t>
          </a:r>
          <a:endParaRPr lang="en-GB" sz="800" kern="1200"/>
        </a:p>
        <a:p>
          <a:pPr marL="57150" lvl="1" indent="-57150" algn="l" defTabSz="355600">
            <a:lnSpc>
              <a:spcPct val="90000"/>
            </a:lnSpc>
            <a:spcBef>
              <a:spcPct val="0"/>
            </a:spcBef>
            <a:spcAft>
              <a:spcPct val="15000"/>
            </a:spcAft>
            <a:buFont typeface="Symbol" panose="05050102010706020507" pitchFamily="18" charset="2"/>
            <a:buChar char=""/>
          </a:pPr>
          <a:r>
            <a:rPr lang="en-SG" sz="800" kern="1200"/>
            <a:t>Handling Erroneous and </a:t>
          </a:r>
          <a:br>
            <a:rPr lang="en-SG" sz="800" kern="1200"/>
          </a:br>
          <a:r>
            <a:rPr lang="en-SG" sz="800" kern="1200"/>
            <a:t>Missing Data</a:t>
          </a:r>
          <a:endParaRPr lang="en-GB" sz="800" kern="1200"/>
        </a:p>
      </dsp:txBody>
      <dsp:txXfrm>
        <a:off x="2624822" y="2827117"/>
        <a:ext cx="1292396" cy="2038833"/>
      </dsp:txXfrm>
    </dsp:sp>
    <dsp:sp modelId="{AED95ACA-57AF-49DE-AFFA-5A74658A9EAE}">
      <dsp:nvSpPr>
        <dsp:cNvPr id="0" name=""/>
        <dsp:cNvSpPr/>
      </dsp:nvSpPr>
      <dsp:spPr>
        <a:xfrm>
          <a:off x="3730366" y="1944434"/>
          <a:ext cx="373705" cy="373705"/>
        </a:xfrm>
        <a:prstGeom prst="ellipse">
          <a:avLst/>
        </a:prstGeom>
        <a:solidFill>
          <a:schemeClr val="accent4">
            <a:hueOff val="-617842"/>
            <a:satOff val="-791"/>
            <a:lumOff val="-97"/>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2ECD22EA-3382-40FC-ACA3-ACE64E69C5C1}">
      <dsp:nvSpPr>
        <dsp:cNvPr id="0" name=""/>
        <dsp:cNvSpPr/>
      </dsp:nvSpPr>
      <dsp:spPr>
        <a:xfrm>
          <a:off x="3917218" y="2131286"/>
          <a:ext cx="1502605" cy="27346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019" tIns="0" rIns="0" bIns="0" numCol="1" spcCol="1270" anchor="t" anchorCtr="0">
          <a:noAutofit/>
        </a:bodyPr>
        <a:lstStyle/>
        <a:p>
          <a:pPr marL="0" lvl="0" indent="0" algn="l" defTabSz="444500">
            <a:lnSpc>
              <a:spcPct val="90000"/>
            </a:lnSpc>
            <a:spcBef>
              <a:spcPct val="0"/>
            </a:spcBef>
            <a:spcAft>
              <a:spcPct val="35000"/>
            </a:spcAft>
            <a:buNone/>
          </a:pPr>
          <a:r>
            <a:rPr lang="en-SG" sz="1000" kern="1200"/>
            <a:t>Data Machine Learning Techniques</a:t>
          </a:r>
          <a:endParaRPr lang="en-GB" sz="1000" kern="1200"/>
        </a:p>
        <a:p>
          <a:pPr marL="57150" lvl="1" indent="-57150" algn="l" defTabSz="355600">
            <a:lnSpc>
              <a:spcPct val="90000"/>
            </a:lnSpc>
            <a:spcBef>
              <a:spcPct val="0"/>
            </a:spcBef>
            <a:spcAft>
              <a:spcPct val="15000"/>
            </a:spcAft>
            <a:buFont typeface="Symbol" panose="05050102010706020507" pitchFamily="18" charset="2"/>
            <a:buChar char=""/>
          </a:pPr>
          <a:r>
            <a:rPr lang="en-SG" sz="800" kern="1200"/>
            <a:t>Supervised Learning Techniques</a:t>
          </a:r>
          <a:endParaRPr lang="en-GB" sz="800" kern="1200"/>
        </a:p>
        <a:p>
          <a:pPr marL="57150" lvl="1" indent="-57150" algn="l" defTabSz="355600">
            <a:lnSpc>
              <a:spcPct val="90000"/>
            </a:lnSpc>
            <a:spcBef>
              <a:spcPct val="0"/>
            </a:spcBef>
            <a:spcAft>
              <a:spcPct val="15000"/>
            </a:spcAft>
            <a:buFont typeface="Symbol" panose="05050102010706020507" pitchFamily="18" charset="2"/>
            <a:buChar char=""/>
          </a:pPr>
          <a:r>
            <a:rPr lang="en-SG" sz="800" kern="1200"/>
            <a:t>Supervised Regression</a:t>
          </a:r>
          <a:endParaRPr lang="en-GB" sz="800" kern="1200"/>
        </a:p>
        <a:p>
          <a:pPr marL="57150" lvl="1" indent="-57150" algn="l" defTabSz="355600">
            <a:lnSpc>
              <a:spcPct val="90000"/>
            </a:lnSpc>
            <a:spcBef>
              <a:spcPct val="0"/>
            </a:spcBef>
            <a:spcAft>
              <a:spcPct val="15000"/>
            </a:spcAft>
            <a:buFont typeface="Symbol" panose="05050102010706020507" pitchFamily="18" charset="2"/>
            <a:buChar char=""/>
          </a:pPr>
          <a:r>
            <a:rPr lang="en-SG" sz="800" kern="1200"/>
            <a:t>Artificial Neural Networks</a:t>
          </a:r>
          <a:endParaRPr lang="en-GB" sz="800" kern="1200"/>
        </a:p>
      </dsp:txBody>
      <dsp:txXfrm>
        <a:off x="3917218" y="2131286"/>
        <a:ext cx="1502605" cy="2734664"/>
      </dsp:txXfrm>
    </dsp:sp>
    <dsp:sp modelId="{7E6D077A-4BDA-40E2-829E-8E8AE51B1FFB}">
      <dsp:nvSpPr>
        <dsp:cNvPr id="0" name=""/>
        <dsp:cNvSpPr/>
      </dsp:nvSpPr>
      <dsp:spPr>
        <a:xfrm>
          <a:off x="5178473" y="1364412"/>
          <a:ext cx="482702" cy="482702"/>
        </a:xfrm>
        <a:prstGeom prst="ellipse">
          <a:avLst/>
        </a:prstGeom>
        <a:solidFill>
          <a:schemeClr val="accent4">
            <a:hueOff val="-926762"/>
            <a:satOff val="-1187"/>
            <a:lumOff val="-146"/>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62970B5-9050-4B0E-9D86-A80DE4709D69}">
      <dsp:nvSpPr>
        <dsp:cNvPr id="0" name=""/>
        <dsp:cNvSpPr/>
      </dsp:nvSpPr>
      <dsp:spPr>
        <a:xfrm>
          <a:off x="5419824" y="1605763"/>
          <a:ext cx="1557104" cy="3260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5774" tIns="0" rIns="0" bIns="0" numCol="1" spcCol="1270" anchor="t" anchorCtr="0">
          <a:noAutofit/>
        </a:bodyPr>
        <a:lstStyle/>
        <a:p>
          <a:pPr marL="0" lvl="0" indent="0" algn="l" defTabSz="444500">
            <a:lnSpc>
              <a:spcPct val="90000"/>
            </a:lnSpc>
            <a:spcBef>
              <a:spcPct val="0"/>
            </a:spcBef>
            <a:spcAft>
              <a:spcPct val="35000"/>
            </a:spcAft>
            <a:buNone/>
          </a:pPr>
          <a:r>
            <a:rPr lang="en-SG" sz="1000" kern="1200"/>
            <a:t>AI for Data Walkthrough</a:t>
          </a:r>
          <a:endParaRPr lang="en-GB" sz="1000" kern="1200"/>
        </a:p>
        <a:p>
          <a:pPr marL="57150" lvl="1" indent="-57150" algn="l" defTabSz="355600">
            <a:lnSpc>
              <a:spcPct val="90000"/>
            </a:lnSpc>
            <a:spcBef>
              <a:spcPct val="0"/>
            </a:spcBef>
            <a:spcAft>
              <a:spcPct val="15000"/>
            </a:spcAft>
            <a:buFont typeface="Symbol" panose="05050102010706020507" pitchFamily="18" charset="2"/>
            <a:buChar char=""/>
          </a:pPr>
          <a:r>
            <a:rPr lang="en-SG" sz="800" kern="1200"/>
            <a:t>Model Outputs</a:t>
          </a:r>
          <a:endParaRPr lang="en-GB" sz="800" kern="1200"/>
        </a:p>
        <a:p>
          <a:pPr marL="57150" lvl="1" indent="-57150" algn="l" defTabSz="355600">
            <a:lnSpc>
              <a:spcPct val="90000"/>
            </a:lnSpc>
            <a:spcBef>
              <a:spcPct val="0"/>
            </a:spcBef>
            <a:spcAft>
              <a:spcPct val="15000"/>
            </a:spcAft>
            <a:buFont typeface="Symbol" panose="05050102010706020507" pitchFamily="18" charset="2"/>
            <a:buChar char=""/>
          </a:pPr>
          <a:r>
            <a:rPr lang="en-SG" sz="800" kern="1200"/>
            <a:t>Output Visualization and Validation</a:t>
          </a:r>
          <a:endParaRPr lang="en-GB" sz="800" kern="1200"/>
        </a:p>
      </dsp:txBody>
      <dsp:txXfrm>
        <a:off x="5419824" y="1605763"/>
        <a:ext cx="1557104" cy="3260187"/>
      </dsp:txXfrm>
    </dsp:sp>
    <dsp:sp modelId="{84BF853C-18A7-4DAB-9F54-BFA38D15A618}">
      <dsp:nvSpPr>
        <dsp:cNvPr id="0" name=""/>
        <dsp:cNvSpPr/>
      </dsp:nvSpPr>
      <dsp:spPr>
        <a:xfrm>
          <a:off x="6669400" y="977082"/>
          <a:ext cx="615056" cy="615056"/>
        </a:xfrm>
        <a:prstGeom prst="ellipse">
          <a:avLst/>
        </a:prstGeom>
        <a:solidFill>
          <a:schemeClr val="accent4">
            <a:hueOff val="-1235683"/>
            <a:satOff val="-1582"/>
            <a:lumOff val="-194"/>
            <a:alphaOff val="0"/>
          </a:schemeClr>
        </a:solidFill>
        <a:ln>
          <a:noFill/>
        </a:ln>
        <a:effectLst>
          <a:outerShdw blurRad="40000" dist="20000" dir="5400000" rotWithShape="0">
            <a:srgbClr val="000000">
              <a:alpha val="38000"/>
            </a:srgbClr>
          </a:outerShdw>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D561C5E5-CC0F-4AB5-B2A7-3AA82CF5A30C}">
      <dsp:nvSpPr>
        <dsp:cNvPr id="0" name=""/>
        <dsp:cNvSpPr/>
      </dsp:nvSpPr>
      <dsp:spPr>
        <a:xfrm>
          <a:off x="6976928" y="1284611"/>
          <a:ext cx="1557104" cy="35813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5906" tIns="0" rIns="0" bIns="0" numCol="1" spcCol="1270" anchor="t" anchorCtr="0">
          <a:noAutofit/>
        </a:bodyPr>
        <a:lstStyle/>
        <a:p>
          <a:pPr marL="0" lvl="0" indent="0" algn="l" defTabSz="444500">
            <a:lnSpc>
              <a:spcPct val="90000"/>
            </a:lnSpc>
            <a:spcBef>
              <a:spcPct val="0"/>
            </a:spcBef>
            <a:spcAft>
              <a:spcPct val="35000"/>
            </a:spcAft>
            <a:buNone/>
          </a:pPr>
          <a:r>
            <a:rPr lang="en-SG" sz="1000" kern="1200"/>
            <a:t>Housing Price Detection Project</a:t>
          </a:r>
          <a:endParaRPr lang="en-GB" sz="1000" kern="1200"/>
        </a:p>
      </dsp:txBody>
      <dsp:txXfrm>
        <a:off x="6976928" y="1284611"/>
        <a:ext cx="1557104" cy="358133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4" cy="511731"/>
          </a:xfrm>
          <a:prstGeom prst="rect">
            <a:avLst/>
          </a:prstGeom>
        </p:spPr>
        <p:txBody>
          <a:bodyPr vert="horz" lIns="94640" tIns="47320" rIns="94640" bIns="47320" rtlCol="0"/>
          <a:lstStyle>
            <a:lvl1pPr algn="l">
              <a:defRPr sz="1200"/>
            </a:lvl1pPr>
          </a:lstStyle>
          <a:p>
            <a:endParaRPr lang="en-US" dirty="0"/>
          </a:p>
        </p:txBody>
      </p:sp>
      <p:sp>
        <p:nvSpPr>
          <p:cNvPr id="3" name="Date Placeholder 2"/>
          <p:cNvSpPr>
            <a:spLocks noGrp="1"/>
          </p:cNvSpPr>
          <p:nvPr>
            <p:ph type="dt" sz="quarter" idx="1"/>
          </p:nvPr>
        </p:nvSpPr>
        <p:spPr>
          <a:xfrm>
            <a:off x="4021294" y="0"/>
            <a:ext cx="3076364" cy="511731"/>
          </a:xfrm>
          <a:prstGeom prst="rect">
            <a:avLst/>
          </a:prstGeom>
        </p:spPr>
        <p:txBody>
          <a:bodyPr vert="horz" lIns="94640" tIns="47320" rIns="94640" bIns="47320" rtlCol="0"/>
          <a:lstStyle>
            <a:lvl1pPr algn="r">
              <a:defRPr sz="1200"/>
            </a:lvl1pPr>
          </a:lstStyle>
          <a:p>
            <a:fld id="{5ACFD7B2-88A6-E34E-8EF8-CB0C7BA47ADD}" type="datetimeFigureOut">
              <a:rPr lang="en-US" smtClean="0"/>
              <a:pPr/>
              <a:t>11/16/2022</a:t>
            </a:fld>
            <a:endParaRPr lang="en-US" dirty="0"/>
          </a:p>
        </p:txBody>
      </p:sp>
      <p:sp>
        <p:nvSpPr>
          <p:cNvPr id="4" name="Footer Placeholder 3"/>
          <p:cNvSpPr>
            <a:spLocks noGrp="1"/>
          </p:cNvSpPr>
          <p:nvPr>
            <p:ph type="ftr" sz="quarter" idx="2"/>
          </p:nvPr>
        </p:nvSpPr>
        <p:spPr>
          <a:xfrm>
            <a:off x="0" y="9721106"/>
            <a:ext cx="3076364" cy="511731"/>
          </a:xfrm>
          <a:prstGeom prst="rect">
            <a:avLst/>
          </a:prstGeom>
        </p:spPr>
        <p:txBody>
          <a:bodyPr vert="horz" lIns="94640" tIns="47320" rIns="94640" bIns="473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4021294" y="9721106"/>
            <a:ext cx="3076364" cy="511731"/>
          </a:xfrm>
          <a:prstGeom prst="rect">
            <a:avLst/>
          </a:prstGeom>
        </p:spPr>
        <p:txBody>
          <a:bodyPr vert="horz" lIns="94640" tIns="47320" rIns="94640" bIns="47320" rtlCol="0" anchor="b"/>
          <a:lstStyle>
            <a:lvl1pPr algn="r">
              <a:defRPr sz="1200"/>
            </a:lvl1pPr>
          </a:lstStyle>
          <a:p>
            <a:fld id="{296CFA4E-18EB-6D49-8DE2-7A74038C2C1C}" type="slidenum">
              <a:rPr lang="en-US" smtClean="0"/>
              <a:pPr/>
              <a:t>‹#›</a:t>
            </a:fld>
            <a:endParaRPr lang="en-US" dirty="0"/>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4" cy="511731"/>
          </a:xfrm>
          <a:prstGeom prst="rect">
            <a:avLst/>
          </a:prstGeom>
        </p:spPr>
        <p:txBody>
          <a:bodyPr vert="horz" lIns="94640" tIns="47320" rIns="94640" bIns="47320" rtlCol="0"/>
          <a:lstStyle>
            <a:lvl1pPr algn="l">
              <a:defRPr sz="1200"/>
            </a:lvl1pPr>
          </a:lstStyle>
          <a:p>
            <a:endParaRPr lang="en-US" dirty="0"/>
          </a:p>
        </p:txBody>
      </p:sp>
      <p:sp>
        <p:nvSpPr>
          <p:cNvPr id="3" name="Date Placeholder 2"/>
          <p:cNvSpPr>
            <a:spLocks noGrp="1"/>
          </p:cNvSpPr>
          <p:nvPr>
            <p:ph type="dt" idx="1"/>
          </p:nvPr>
        </p:nvSpPr>
        <p:spPr>
          <a:xfrm>
            <a:off x="4021294" y="0"/>
            <a:ext cx="3076364" cy="511731"/>
          </a:xfrm>
          <a:prstGeom prst="rect">
            <a:avLst/>
          </a:prstGeom>
        </p:spPr>
        <p:txBody>
          <a:bodyPr vert="horz" lIns="94640" tIns="47320" rIns="94640" bIns="47320" rtlCol="0"/>
          <a:lstStyle>
            <a:lvl1pPr algn="r">
              <a:defRPr sz="1200"/>
            </a:lvl1pPr>
          </a:lstStyle>
          <a:p>
            <a:fld id="{ED7FC5FE-6F0D-D34A-8EE6-C95B4F5F4DC8}" type="datetimeFigureOut">
              <a:rPr lang="en-US" smtClean="0"/>
              <a:pPr/>
              <a:t>11/16/2022</a:t>
            </a:fld>
            <a:endParaRPr lang="en-US" dirty="0"/>
          </a:p>
        </p:txBody>
      </p:sp>
      <p:sp>
        <p:nvSpPr>
          <p:cNvPr id="4" name="Slide Image Placehold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4640" tIns="47320" rIns="94640" bIns="47320" rtlCol="0" anchor="ctr"/>
          <a:lstStyle/>
          <a:p>
            <a:endParaRPr lang="en-US" dirty="0"/>
          </a:p>
        </p:txBody>
      </p:sp>
      <p:sp>
        <p:nvSpPr>
          <p:cNvPr id="5" name="Notes Placeholder 4"/>
          <p:cNvSpPr>
            <a:spLocks noGrp="1"/>
          </p:cNvSpPr>
          <p:nvPr>
            <p:ph type="body" sz="quarter" idx="3"/>
          </p:nvPr>
        </p:nvSpPr>
        <p:spPr>
          <a:xfrm>
            <a:off x="709930" y="4861442"/>
            <a:ext cx="5679440" cy="4605576"/>
          </a:xfrm>
          <a:prstGeom prst="rect">
            <a:avLst/>
          </a:prstGeom>
        </p:spPr>
        <p:txBody>
          <a:bodyPr vert="horz" lIns="94640" tIns="47320" rIns="94640" bIns="47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4" cy="511731"/>
          </a:xfrm>
          <a:prstGeom prst="rect">
            <a:avLst/>
          </a:prstGeom>
        </p:spPr>
        <p:txBody>
          <a:bodyPr vert="horz" lIns="94640" tIns="47320" rIns="94640" bIns="473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1294" y="9721106"/>
            <a:ext cx="3076364" cy="511731"/>
          </a:xfrm>
          <a:prstGeom prst="rect">
            <a:avLst/>
          </a:prstGeom>
        </p:spPr>
        <p:txBody>
          <a:bodyPr vert="horz" lIns="94640" tIns="47320" rIns="94640" bIns="47320" rtlCol="0" anchor="b"/>
          <a:lstStyle>
            <a:lvl1pPr algn="r">
              <a:defRPr sz="1200"/>
            </a:lvl1pPr>
          </a:lstStyle>
          <a:p>
            <a:fld id="{D61C8689-8455-3546-ADF9-3B7273760F66}" type="slidenum">
              <a:rPr lang="en-US" smtClean="0"/>
              <a:pPr/>
              <a:t>‹#›</a:t>
            </a:fld>
            <a:endParaRPr lang="en-US" dirty="0"/>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ata-flair.training/blogs/machine-learning-applications/"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kaggle.com/competition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axiomsoftware.com/disc/personality-types.php"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vision.stanford.edu/teaching/cs231n-demos/kn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Intel AI4Y program. My name is XXX and I am your facilitator of this program. </a:t>
            </a:r>
          </a:p>
        </p:txBody>
      </p:sp>
      <p:sp>
        <p:nvSpPr>
          <p:cNvPr id="4" name="Slide Number Placeholder 3"/>
          <p:cNvSpPr>
            <a:spLocks noGrp="1"/>
          </p:cNvSpPr>
          <p:nvPr>
            <p:ph type="sldNum" sz="quarter" idx="10"/>
          </p:nvPr>
        </p:nvSpPr>
        <p:spPr/>
        <p:txBody>
          <a:bodyPr/>
          <a:lstStyle/>
          <a:p>
            <a:pPr defTabSz="946404">
              <a:defRPr/>
            </a:pPr>
            <a:fld id="{90B56441-88B4-4DB7-A4A8-BBDCFF5BA0CA}" type="slidenum">
              <a:rPr lang="en-US">
                <a:solidFill>
                  <a:prstClr val="black"/>
                </a:solidFill>
                <a:latin typeface="Calibri"/>
              </a:rPr>
              <a:pPr defTabSz="946404">
                <a:defRPr/>
              </a:pPr>
              <a:t>1</a:t>
            </a:fld>
            <a:endParaRPr lang="en-US">
              <a:solidFill>
                <a:prstClr val="black"/>
              </a:solidFill>
              <a:latin typeface="Calibri"/>
            </a:endParaRPr>
          </a:p>
        </p:txBody>
      </p:sp>
    </p:spTree>
    <p:extLst>
      <p:ext uri="{BB962C8B-B14F-4D97-AF65-F5344CB8AC3E}">
        <p14:creationId xmlns:p14="http://schemas.microsoft.com/office/powerpoint/2010/main" val="2769492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5"/>
        <p:cNvGrpSpPr/>
        <p:nvPr/>
      </p:nvGrpSpPr>
      <p:grpSpPr>
        <a:xfrm>
          <a:off x="0" y="0"/>
          <a:ext cx="0" cy="0"/>
          <a:chOff x="0" y="0"/>
          <a:chExt cx="0" cy="0"/>
        </a:xfrm>
      </p:grpSpPr>
      <p:sp>
        <p:nvSpPr>
          <p:cNvPr id="4426" name="Google Shape;4426;g55826941b3_0_596:notes"/>
          <p:cNvSpPr>
            <a:spLocks noGrp="1" noRot="1" noChangeAspect="1"/>
          </p:cNvSpPr>
          <p:nvPr>
            <p:ph type="sldImg" idx="2"/>
          </p:nvPr>
        </p:nvSpPr>
        <p:spPr>
          <a:xfrm>
            <a:off x="750888" y="1176338"/>
            <a:ext cx="5651500" cy="31781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7" name="Google Shape;4427;g55826941b3_0_596:notes"/>
          <p:cNvSpPr txBox="1">
            <a:spLocks noGrp="1"/>
          </p:cNvSpPr>
          <p:nvPr>
            <p:ph type="body" idx="1"/>
          </p:nvPr>
        </p:nvSpPr>
        <p:spPr>
          <a:xfrm>
            <a:off x="715228" y="4531280"/>
            <a:ext cx="5721824" cy="3707566"/>
          </a:xfrm>
          <a:prstGeom prst="rect">
            <a:avLst/>
          </a:prstGeom>
          <a:noFill/>
          <a:ln>
            <a:noFill/>
          </a:ln>
        </p:spPr>
        <p:txBody>
          <a:bodyPr spcFirstLastPara="1" wrap="square" lIns="94625" tIns="47300" rIns="94625" bIns="47300" anchor="t" anchorCtr="0">
            <a:noAutofit/>
          </a:bodyPr>
          <a:lstStyle/>
          <a:p>
            <a:pPr>
              <a:buClr>
                <a:schemeClr val="dk1"/>
              </a:buClr>
              <a:buSzPts val="900"/>
            </a:pPr>
            <a:r>
              <a:rPr lang="en-GB"/>
              <a:t>Possible applications:</a:t>
            </a:r>
            <a:endParaRPr/>
          </a:p>
          <a:p>
            <a:pPr>
              <a:buClr>
                <a:schemeClr val="dk1"/>
              </a:buClr>
              <a:buSzPts val="900"/>
            </a:pPr>
            <a:r>
              <a:rPr lang="en-GB"/>
              <a:t>Price prediction</a:t>
            </a:r>
            <a:endParaRPr/>
          </a:p>
          <a:p>
            <a:pPr>
              <a:buClr>
                <a:schemeClr val="dk1"/>
              </a:buClr>
              <a:buSzPts val="900"/>
            </a:pPr>
            <a:r>
              <a:rPr lang="en-GB"/>
              <a:t>Machine maintenance alert</a:t>
            </a:r>
            <a:endParaRPr/>
          </a:p>
          <a:p>
            <a:pPr>
              <a:buClr>
                <a:schemeClr val="dk1"/>
              </a:buClr>
              <a:buSzPts val="900"/>
            </a:pPr>
            <a:r>
              <a:rPr lang="en-GB"/>
              <a:t>Weather prediction</a:t>
            </a:r>
            <a:endParaRPr/>
          </a:p>
          <a:p>
            <a:pPr>
              <a:buClr>
                <a:schemeClr val="dk1"/>
              </a:buClr>
              <a:buSzPts val="900"/>
            </a:pPr>
            <a:r>
              <a:rPr lang="en-GB"/>
              <a:t>Medical diagnosis</a:t>
            </a:r>
            <a:endParaRPr/>
          </a:p>
          <a:p>
            <a:pPr>
              <a:buClr>
                <a:schemeClr val="dk1"/>
              </a:buClr>
              <a:buSzPts val="900"/>
            </a:pPr>
            <a:r>
              <a:rPr lang="en-GB"/>
              <a:t>Trading</a:t>
            </a:r>
            <a:endParaRPr/>
          </a:p>
          <a:p>
            <a:pPr>
              <a:buClr>
                <a:schemeClr val="dk1"/>
              </a:buClr>
              <a:buSzPts val="900"/>
            </a:pPr>
            <a:r>
              <a:rPr lang="en-GB"/>
              <a:t>Classification e.g. for health, loan</a:t>
            </a:r>
            <a:endParaRPr/>
          </a:p>
          <a:p>
            <a:pPr>
              <a:buClr>
                <a:schemeClr val="dk1"/>
              </a:buClr>
              <a:buSzPts val="900"/>
            </a:pPr>
            <a:r>
              <a:rPr lang="en-GB" u="sng">
                <a:solidFill>
                  <a:schemeClr val="hlink"/>
                </a:solidFill>
                <a:hlinkClick r:id="rId3"/>
              </a:rPr>
              <a:t>https://data-flair.training/blogs/machine-learning-applications/</a:t>
            </a:r>
            <a:r>
              <a:rPr lang="en-GB"/>
              <a:t> </a:t>
            </a:r>
            <a:endParaRPr/>
          </a:p>
          <a:p>
            <a:pPr>
              <a:buClr>
                <a:schemeClr val="dk1"/>
              </a:buClr>
              <a:buSzPts val="900"/>
            </a:pPr>
            <a:endParaRPr/>
          </a:p>
          <a:p>
            <a:pPr>
              <a:buClr>
                <a:schemeClr val="dk1"/>
              </a:buClr>
              <a:buSzPts val="900"/>
            </a:pPr>
            <a:r>
              <a:rPr lang="en-GB"/>
              <a:t>See more in kaggle! </a:t>
            </a:r>
            <a:r>
              <a:rPr lang="en-GB" u="sng">
                <a:solidFill>
                  <a:schemeClr val="hlink"/>
                </a:solidFill>
                <a:hlinkClick r:id="rId4"/>
              </a:rPr>
              <a:t>https://www.kaggle.com/competitions</a:t>
            </a:r>
            <a:r>
              <a:rPr lang="en-GB"/>
              <a:t> </a:t>
            </a:r>
            <a:endParaRPr/>
          </a:p>
        </p:txBody>
      </p:sp>
      <p:sp>
        <p:nvSpPr>
          <p:cNvPr id="4428" name="Google Shape;4428;g55826941b3_0_596:notes"/>
          <p:cNvSpPr txBox="1">
            <a:spLocks noGrp="1"/>
          </p:cNvSpPr>
          <p:nvPr>
            <p:ph type="sldNum" idx="12"/>
          </p:nvPr>
        </p:nvSpPr>
        <p:spPr>
          <a:xfrm>
            <a:off x="4051304" y="8943231"/>
            <a:ext cx="3099321" cy="472327"/>
          </a:xfrm>
          <a:prstGeom prst="rect">
            <a:avLst/>
          </a:prstGeom>
          <a:noFill/>
          <a:ln>
            <a:noFill/>
          </a:ln>
        </p:spPr>
        <p:txBody>
          <a:bodyPr spcFirstLastPara="1" wrap="square" lIns="94625" tIns="47300" rIns="94625" bIns="47300" anchor="b" anchorCtr="0">
            <a:noAutofit/>
          </a:bodyPr>
          <a:lstStyle/>
          <a:p>
            <a:pPr>
              <a:buClr>
                <a:srgbClr val="000000"/>
              </a:buClr>
              <a:buSzPts val="1200"/>
            </a:pPr>
            <a:fld id="{00000000-1234-1234-1234-123412341234}" type="slidenum">
              <a:rPr lang="en-GB">
                <a:solidFill>
                  <a:schemeClr val="dk1"/>
                </a:solidFill>
                <a:latin typeface="Calibri"/>
                <a:ea typeface="Calibri"/>
                <a:cs typeface="Calibri"/>
                <a:sym typeface="Calibri"/>
              </a:rPr>
              <a:pPr>
                <a:buClr>
                  <a:srgbClr val="000000"/>
                </a:buClr>
                <a:buSzPts val="1200"/>
              </a:pPr>
              <a:t>10</a:t>
            </a:fld>
            <a:endParaRPr>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1"/>
        <p:cNvGrpSpPr/>
        <p:nvPr/>
      </p:nvGrpSpPr>
      <p:grpSpPr>
        <a:xfrm>
          <a:off x="0" y="0"/>
          <a:ext cx="0" cy="0"/>
          <a:chOff x="0" y="0"/>
          <a:chExt cx="0" cy="0"/>
        </a:xfrm>
      </p:grpSpPr>
      <p:sp>
        <p:nvSpPr>
          <p:cNvPr id="4442" name="Google Shape;4442;g55826941b3_0_855: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3" name="Google Shape;4443;g55826941b3_0_855: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lnSpc>
                <a:spcPct val="115000"/>
              </a:lnSpc>
              <a:buClr>
                <a:schemeClr val="dk1"/>
              </a:buClr>
              <a:buSzPts val="1100"/>
            </a:pPr>
            <a:r>
              <a:rPr lang="en-GB">
                <a:solidFill>
                  <a:schemeClr val="dk1"/>
                </a:solidFill>
              </a:rPr>
              <a:t>Remember that Machine Learning techniques can be split into Supervised, Unsupervised and Reinforced Learning. This diagram in particular shows the types of applications that each algorithm can be used for. But for AI4Y, we are focusing on supervised and unsupervised learning.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remember the AI project cycle?</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12</a:t>
            </a:fld>
            <a:endParaRPr lang="en-US" dirty="0"/>
          </a:p>
        </p:txBody>
      </p:sp>
    </p:spTree>
    <p:extLst>
      <p:ext uri="{BB962C8B-B14F-4D97-AF65-F5344CB8AC3E}">
        <p14:creationId xmlns:p14="http://schemas.microsoft.com/office/powerpoint/2010/main" val="2570123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ts val="1100"/>
            </a:pPr>
            <a:r>
              <a:rPr lang="en-SG" dirty="0">
                <a:solidFill>
                  <a:schemeClr val="dk1"/>
                </a:solidFill>
              </a:rPr>
              <a:t>Remember that we used the cabbage price example for Acquire fundamentals? Do you remember how the problem was scoped and how the data was acquired and explored?</a:t>
            </a:r>
          </a:p>
          <a:p>
            <a:pPr>
              <a:buClr>
                <a:schemeClr val="dk1"/>
              </a:buClr>
              <a:buSzPts val="1100"/>
            </a:pPr>
            <a:endParaRPr lang="en-SG" dirty="0">
              <a:solidFill>
                <a:schemeClr val="dk1"/>
              </a:solidFill>
            </a:endParaRPr>
          </a:p>
          <a:p>
            <a:pPr>
              <a:buClr>
                <a:schemeClr val="dk1"/>
              </a:buClr>
              <a:buSzPts val="1100"/>
            </a:pPr>
            <a:r>
              <a:rPr lang="en-SG" dirty="0">
                <a:solidFill>
                  <a:schemeClr val="dk1"/>
                </a:solidFill>
              </a:rPr>
              <a:t>We also went to use the sketchy graphs to draw various graphs!  </a:t>
            </a:r>
          </a:p>
          <a:p>
            <a:pPr>
              <a:buClr>
                <a:schemeClr val="dk1"/>
              </a:buClr>
              <a:buSzPts val="1100"/>
            </a:pPr>
            <a:endParaRPr lang="en-SG" dirty="0">
              <a:solidFill>
                <a:schemeClr val="dk1"/>
              </a:solidFill>
            </a:endParaRPr>
          </a:p>
          <a:p>
            <a:pPr>
              <a:buClr>
                <a:schemeClr val="dk1"/>
              </a:buClr>
              <a:buSzPts val="1100"/>
            </a:pPr>
            <a:r>
              <a:rPr lang="en-SG" dirty="0">
                <a:solidFill>
                  <a:schemeClr val="dk1"/>
                </a:solidFill>
              </a:rPr>
              <a:t>Let’s dive into data visualization and practice generating the graphs on python.</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13</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3202">
              <a:defRPr/>
            </a:pPr>
            <a:r>
              <a:rPr lang="en-SG" dirty="0">
                <a:solidFill>
                  <a:schemeClr val="dk1"/>
                </a:solidFill>
              </a:rPr>
              <a:t>Let’s dive into data visualization and practice generating the graphs on python.</a:t>
            </a:r>
            <a:endParaRPr lang="en-SG"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14</a:t>
            </a:fld>
            <a:endParaRPr lang="en-US" dirty="0"/>
          </a:p>
        </p:txBody>
      </p:sp>
    </p:spTree>
    <p:extLst>
      <p:ext uri="{BB962C8B-B14F-4D97-AF65-F5344CB8AC3E}">
        <p14:creationId xmlns:p14="http://schemas.microsoft.com/office/powerpoint/2010/main" val="2570123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visualization is important for us to be able to identify outliers or errors. </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15</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how a scatter plot looks like</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16</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how a bar chart looks like</a:t>
            </a:r>
          </a:p>
        </p:txBody>
      </p:sp>
      <p:sp>
        <p:nvSpPr>
          <p:cNvPr id="4" name="Slide Number Placeholder 3"/>
          <p:cNvSpPr>
            <a:spLocks noGrp="1"/>
          </p:cNvSpPr>
          <p:nvPr>
            <p:ph type="sldNum" sz="quarter" idx="10"/>
          </p:nvPr>
        </p:nvSpPr>
        <p:spPr/>
        <p:txBody>
          <a:bodyPr/>
          <a:lstStyle/>
          <a:p>
            <a:fld id="{D61C8689-8455-3546-ADF9-3B7273760F66}" type="slidenum">
              <a:rPr lang="en-US" smtClean="0"/>
              <a:pPr/>
              <a:t>17</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473202">
              <a:defRPr/>
            </a:pPr>
            <a:r>
              <a:rPr lang="en-US" dirty="0"/>
              <a:t>Example of how a histogram looks like</a:t>
            </a:r>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18</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how a box plot looks like </a:t>
            </a:r>
          </a:p>
          <a:p>
            <a:pPr>
              <a:buClr>
                <a:schemeClr val="dk1"/>
              </a:buClr>
              <a:buSzPts val="1100"/>
            </a:pPr>
            <a:r>
              <a:rPr lang="en-US" dirty="0">
                <a:solidFill>
                  <a:schemeClr val="dk1"/>
                </a:solidFill>
              </a:rPr>
              <a:t>Let go to </a:t>
            </a:r>
            <a:r>
              <a:rPr lang="en-US" dirty="0" err="1">
                <a:solidFill>
                  <a:schemeClr val="dk1"/>
                </a:solidFill>
              </a:rPr>
              <a:t>jupyter</a:t>
            </a:r>
            <a:r>
              <a:rPr lang="en-US" dirty="0">
                <a:solidFill>
                  <a:schemeClr val="dk1"/>
                </a:solidFill>
              </a:rPr>
              <a:t> notebook to practice plotting some graphs.</a:t>
            </a: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19</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a:t>
            </a:fld>
            <a:endParaRPr lang="en-US" dirty="0"/>
          </a:p>
        </p:txBody>
      </p:sp>
    </p:spTree>
    <p:extLst>
      <p:ext uri="{BB962C8B-B14F-4D97-AF65-F5344CB8AC3E}">
        <p14:creationId xmlns:p14="http://schemas.microsoft.com/office/powerpoint/2010/main" val="1916044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ts val="1100"/>
            </a:pPr>
            <a:r>
              <a:rPr lang="en-SG" dirty="0"/>
              <a:t>Time to have some hands-on!</a:t>
            </a:r>
          </a:p>
        </p:txBody>
      </p:sp>
      <p:sp>
        <p:nvSpPr>
          <p:cNvPr id="4" name="Slide Number Placeholder 3"/>
          <p:cNvSpPr>
            <a:spLocks noGrp="1"/>
          </p:cNvSpPr>
          <p:nvPr>
            <p:ph type="sldNum" sz="quarter" idx="10"/>
          </p:nvPr>
        </p:nvSpPr>
        <p:spPr/>
        <p:txBody>
          <a:bodyPr/>
          <a:lstStyle/>
          <a:p>
            <a:fld id="{D61C8689-8455-3546-ADF9-3B7273760F66}" type="slidenum">
              <a:rPr lang="en-US" smtClean="0"/>
              <a:pPr/>
              <a:t>20</a:t>
            </a:fld>
            <a:endParaRPr lang="en-US" dirty="0"/>
          </a:p>
        </p:txBody>
      </p:sp>
    </p:spTree>
    <p:extLst>
      <p:ext uri="{BB962C8B-B14F-4D97-AF65-F5344CB8AC3E}">
        <p14:creationId xmlns:p14="http://schemas.microsoft.com/office/powerpoint/2010/main" val="1729638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ts val="1100"/>
            </a:pPr>
            <a:r>
              <a:rPr lang="en-US" dirty="0">
                <a:solidFill>
                  <a:schemeClr val="dk1"/>
                </a:solidFill>
              </a:rPr>
              <a:t>Next, let’s go to modeling to learn more about the different types of algorithms.</a:t>
            </a:r>
          </a:p>
        </p:txBody>
      </p:sp>
      <p:sp>
        <p:nvSpPr>
          <p:cNvPr id="4" name="Slide Number Placeholder 3"/>
          <p:cNvSpPr>
            <a:spLocks noGrp="1"/>
          </p:cNvSpPr>
          <p:nvPr>
            <p:ph type="sldNum" sz="quarter" idx="10"/>
          </p:nvPr>
        </p:nvSpPr>
        <p:spPr/>
        <p:txBody>
          <a:bodyPr/>
          <a:lstStyle/>
          <a:p>
            <a:fld id="{D61C8689-8455-3546-ADF9-3B7273760F66}" type="slidenum">
              <a:rPr lang="en-US" smtClean="0"/>
              <a:pPr/>
              <a:t>21</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1"/>
        <p:cNvGrpSpPr/>
        <p:nvPr/>
      </p:nvGrpSpPr>
      <p:grpSpPr>
        <a:xfrm>
          <a:off x="0" y="0"/>
          <a:ext cx="0" cy="0"/>
          <a:chOff x="0" y="0"/>
          <a:chExt cx="0" cy="0"/>
        </a:xfrm>
      </p:grpSpPr>
      <p:sp>
        <p:nvSpPr>
          <p:cNvPr id="4542" name="Google Shape;4542;g55868a97e6_0_71: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3" name="Google Shape;4543;g55868a97e6_0_71: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lnSpc>
                <a:spcPct val="115000"/>
              </a:lnSpc>
              <a:buClr>
                <a:schemeClr val="dk1"/>
              </a:buClr>
              <a:buSzPts val="1100"/>
            </a:pPr>
            <a:r>
              <a:rPr lang="en-GB">
                <a:solidFill>
                  <a:schemeClr val="dk1"/>
                </a:solidFill>
              </a:rPr>
              <a:t>Machine Learning techniques can be split into Supervised, Unsupervised and Reinforced Learning. This diagram in particular shows the types of applications that each algorithm can be used for. But for today’s class we are going to focus on supervised and unsupervised learning.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6"/>
        <p:cNvGrpSpPr/>
        <p:nvPr/>
      </p:nvGrpSpPr>
      <p:grpSpPr>
        <a:xfrm>
          <a:off x="0" y="0"/>
          <a:ext cx="0" cy="0"/>
          <a:chOff x="0" y="0"/>
          <a:chExt cx="0" cy="0"/>
        </a:xfrm>
      </p:grpSpPr>
      <p:sp>
        <p:nvSpPr>
          <p:cNvPr id="4547" name="Google Shape;4547;g55868a97e6_0_75: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8" name="Google Shape;4548;g55868a97e6_0_75: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buClr>
                <a:schemeClr val="dk1"/>
              </a:buClr>
              <a:buSzPts val="1100"/>
            </a:pPr>
            <a:r>
              <a:rPr lang="en-GB">
                <a:solidFill>
                  <a:schemeClr val="dk1"/>
                </a:solidFill>
              </a:rPr>
              <a:t>Do you remember what is supervised learning? [Students response]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2"/>
        <p:cNvGrpSpPr/>
        <p:nvPr/>
      </p:nvGrpSpPr>
      <p:grpSpPr>
        <a:xfrm>
          <a:off x="0" y="0"/>
          <a:ext cx="0" cy="0"/>
          <a:chOff x="0" y="0"/>
          <a:chExt cx="0" cy="0"/>
        </a:xfrm>
      </p:grpSpPr>
      <p:sp>
        <p:nvSpPr>
          <p:cNvPr id="4553" name="Google Shape;4553;g55868a97e6_0_80: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4" name="Google Shape;4554;g55868a97e6_0_80: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a:t>The goal of supervised learning is to find specific relationships or structure in the input data that allow us to effectively produce correct output data. For supervised learning, data must be labelled. The algorithms in supervised learning predict the output from the input data, we can split them into two types, one is classification where it maps input data to output labels and the other is regression where it maps input data to a continuous output.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8"/>
        <p:cNvGrpSpPr/>
        <p:nvPr/>
      </p:nvGrpSpPr>
      <p:grpSpPr>
        <a:xfrm>
          <a:off x="0" y="0"/>
          <a:ext cx="0" cy="0"/>
          <a:chOff x="0" y="0"/>
          <a:chExt cx="0" cy="0"/>
        </a:xfrm>
      </p:grpSpPr>
      <p:sp>
        <p:nvSpPr>
          <p:cNvPr id="4559" name="Google Shape;4559;g55868a97e6_0_85: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0" name="Google Shape;4560;g55868a97e6_0_85: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lnSpc>
                <a:spcPct val="115000"/>
              </a:lnSpc>
              <a:buClr>
                <a:schemeClr val="dk1"/>
              </a:buClr>
              <a:buSzPts val="1100"/>
            </a:pPr>
            <a:r>
              <a:rPr lang="en-GB">
                <a:solidFill>
                  <a:schemeClr val="dk1"/>
                </a:solidFill>
              </a:rPr>
              <a:t>Try this webapp to understand more!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4"/>
        <p:cNvGrpSpPr/>
        <p:nvPr/>
      </p:nvGrpSpPr>
      <p:grpSpPr>
        <a:xfrm>
          <a:off x="0" y="0"/>
          <a:ext cx="0" cy="0"/>
          <a:chOff x="0" y="0"/>
          <a:chExt cx="0" cy="0"/>
        </a:xfrm>
      </p:grpSpPr>
      <p:sp>
        <p:nvSpPr>
          <p:cNvPr id="4565" name="Google Shape;4565;g55868a97e6_0_90: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6" name="Google Shape;4566;g55868a97e6_0_90: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buClr>
                <a:schemeClr val="dk1"/>
              </a:buClr>
              <a:buSzPts val="1100"/>
            </a:pPr>
            <a:r>
              <a:rPr lang="en-GB">
                <a:solidFill>
                  <a:schemeClr val="dk1"/>
                </a:solidFill>
              </a:rPr>
              <a:t>Do you remember what is unsupervised learning? [Students response]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0"/>
        <p:cNvGrpSpPr/>
        <p:nvPr/>
      </p:nvGrpSpPr>
      <p:grpSpPr>
        <a:xfrm>
          <a:off x="0" y="0"/>
          <a:ext cx="0" cy="0"/>
          <a:chOff x="0" y="0"/>
          <a:chExt cx="0" cy="0"/>
        </a:xfrm>
      </p:grpSpPr>
      <p:sp>
        <p:nvSpPr>
          <p:cNvPr id="4571" name="Google Shape;4571;g55868a97e6_0_95: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2" name="Google Shape;4572;g55868a97e6_0_95: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a:t>Unsupervised learning is very useful in exploratory analysis because it can automatically identify structure in data. For example, if an analyst were trying to segment consumers, unsupervised clustering methods would be a great starting point for their analysis. In situations where it is either impossible or impractical for a human to propose trends in the data, unsupervised learning can provide initial insights that can then be used to test individual hypotheses.</a:t>
            </a:r>
            <a:endParaRPr/>
          </a:p>
          <a:p>
            <a:endParaRPr/>
          </a:p>
          <a:p>
            <a:r>
              <a:rPr lang="en-GB"/>
              <a:t>In unsupervised learning, the data is unlabelled. We can group the algorithms in unsupervised learning to clustering and dimensionality reduction. Clustering algorithms learn relationship between individual features and dimensionality reduction algorithms are used to represent data using less columns or features.</a:t>
            </a:r>
            <a:endParaRPr/>
          </a:p>
          <a:p>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6"/>
        <p:cNvGrpSpPr/>
        <p:nvPr/>
      </p:nvGrpSpPr>
      <p:grpSpPr>
        <a:xfrm>
          <a:off x="0" y="0"/>
          <a:ext cx="0" cy="0"/>
          <a:chOff x="0" y="0"/>
          <a:chExt cx="0" cy="0"/>
        </a:xfrm>
      </p:grpSpPr>
      <p:sp>
        <p:nvSpPr>
          <p:cNvPr id="4577" name="Google Shape;4577;g55868a97e6_0_100: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8" name="Google Shape;4578;g55868a97e6_0_100: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dirty="0"/>
              <a:t>Let’s see unsupervised learning in action! </a:t>
            </a:r>
            <a:endParaRPr dirty="0"/>
          </a:p>
          <a:p>
            <a:r>
              <a:rPr lang="en-GB" dirty="0"/>
              <a:t>https://experiments.withgoogle.com/ai/drum-machine/view/</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Now, let us play a game. We want to predict each others’ personality and learn about classification algorithm through this activity. </a:t>
            </a:r>
          </a:p>
        </p:txBody>
      </p:sp>
      <p:sp>
        <p:nvSpPr>
          <p:cNvPr id="4" name="Slide Number Placeholder 3"/>
          <p:cNvSpPr>
            <a:spLocks noGrp="1"/>
          </p:cNvSpPr>
          <p:nvPr>
            <p:ph type="sldNum" sz="quarter" idx="10"/>
          </p:nvPr>
        </p:nvSpPr>
        <p:spPr/>
        <p:txBody>
          <a:bodyPr/>
          <a:lstStyle/>
          <a:p>
            <a:fld id="{D61C8689-8455-3546-ADF9-3B7273760F66}" type="slidenum">
              <a:rPr lang="en-US" smtClean="0"/>
              <a:pPr/>
              <a:t>29</a:t>
            </a:fld>
            <a:endParaRPr lang="en-US" dirty="0"/>
          </a:p>
        </p:txBody>
      </p:sp>
    </p:spTree>
    <p:extLst>
      <p:ext uri="{BB962C8B-B14F-4D97-AF65-F5344CB8AC3E}">
        <p14:creationId xmlns:p14="http://schemas.microsoft.com/office/powerpoint/2010/main" val="4160433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rPr>
              <a:t>I’m sure all of you have learned python by now. </a:t>
            </a:r>
            <a:r>
              <a:rPr lang="en-US" dirty="0"/>
              <a:t>Before we dive into AI for data, we need to know basic statistics. Why? This is so that we get an informative view of data.</a:t>
            </a:r>
          </a:p>
        </p:txBody>
      </p:sp>
      <p:sp>
        <p:nvSpPr>
          <p:cNvPr id="4" name="Slide Number Placeholder 3"/>
          <p:cNvSpPr>
            <a:spLocks noGrp="1"/>
          </p:cNvSpPr>
          <p:nvPr>
            <p:ph type="sldNum" sz="quarter" idx="10"/>
          </p:nvPr>
        </p:nvSpPr>
        <p:spPr/>
        <p:txBody>
          <a:bodyPr/>
          <a:lstStyle/>
          <a:p>
            <a:fld id="{D61C8689-8455-3546-ADF9-3B7273760F66}" type="slidenum">
              <a:rPr lang="en-US" smtClean="0"/>
              <a:pPr/>
              <a:t>3</a:t>
            </a:fld>
            <a:endParaRPr lang="en-US" dirty="0"/>
          </a:p>
        </p:txBody>
      </p:sp>
    </p:spTree>
    <p:extLst>
      <p:ext uri="{BB962C8B-B14F-4D97-AF65-F5344CB8AC3E}">
        <p14:creationId xmlns:p14="http://schemas.microsoft.com/office/powerpoint/2010/main" val="2570123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7"/>
        <p:cNvGrpSpPr/>
        <p:nvPr/>
      </p:nvGrpSpPr>
      <p:grpSpPr>
        <a:xfrm>
          <a:off x="0" y="0"/>
          <a:ext cx="0" cy="0"/>
          <a:chOff x="0" y="0"/>
          <a:chExt cx="0" cy="0"/>
        </a:xfrm>
      </p:grpSpPr>
      <p:sp>
        <p:nvSpPr>
          <p:cNvPr id="4588" name="Google Shape;4588;g54dc927bec_1_45: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9" name="Google Shape;4589;g54dc927bec_1_45: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lnSpc>
                <a:spcPct val="115000"/>
              </a:lnSpc>
              <a:buClr>
                <a:schemeClr val="dk1"/>
              </a:buClr>
              <a:buSzPts val="1100"/>
            </a:pPr>
            <a:r>
              <a:rPr lang="en-GB">
                <a:solidFill>
                  <a:schemeClr val="dk1"/>
                </a:solidFill>
                <a:latin typeface="Calibri"/>
                <a:ea typeface="Calibri"/>
                <a:cs typeface="Calibri"/>
                <a:sym typeface="Calibri"/>
              </a:rPr>
              <a:t>All youths will rate themselves where they think they fall in the graph, by placing their name next to the cross.</a:t>
            </a:r>
            <a:endParaRPr>
              <a:solidFill>
                <a:schemeClr val="dk1"/>
              </a:solidFill>
              <a:latin typeface="Calibri"/>
              <a:ea typeface="Calibri"/>
              <a:cs typeface="Calibri"/>
              <a:sym typeface="Calibri"/>
            </a:endParaRPr>
          </a:p>
          <a:p>
            <a:pPr>
              <a:lnSpc>
                <a:spcPct val="115000"/>
              </a:lnSpc>
              <a:buClr>
                <a:schemeClr val="dk1"/>
              </a:buClr>
              <a:buSzPts val="1100"/>
            </a:pPr>
            <a:endParaRPr>
              <a:solidFill>
                <a:schemeClr val="dk1"/>
              </a:solidFill>
              <a:latin typeface="Calibri"/>
              <a:ea typeface="Calibri"/>
              <a:cs typeface="Calibri"/>
              <a:sym typeface="Calibri"/>
            </a:endParaRPr>
          </a:p>
          <a:p>
            <a:pPr>
              <a:lnSpc>
                <a:spcPct val="115000"/>
              </a:lnSpc>
              <a:buClr>
                <a:schemeClr val="dk1"/>
              </a:buClr>
              <a:buSzPts val="1100"/>
            </a:pPr>
            <a:r>
              <a:rPr lang="en-GB">
                <a:solidFill>
                  <a:schemeClr val="dk1"/>
                </a:solidFill>
                <a:latin typeface="Calibri"/>
                <a:ea typeface="Calibri"/>
                <a:cs typeface="Calibri"/>
                <a:sym typeface="Calibri"/>
              </a:rPr>
              <a:t>Note: Be careful not to paint the 4 extreme points of the axis in negative light as this will create bias in the youths mind and increase inaccuracy. </a:t>
            </a:r>
            <a:endParaRPr>
              <a:solidFill>
                <a:schemeClr val="dk1"/>
              </a:solidFill>
              <a:latin typeface="Calibri"/>
              <a:ea typeface="Calibri"/>
              <a:cs typeface="Calibri"/>
              <a:sym typeface="Calibri"/>
            </a:endParaRPr>
          </a:p>
          <a:p>
            <a:pPr>
              <a:lnSpc>
                <a:spcPct val="115000"/>
              </a:lnSpc>
              <a:buClr>
                <a:schemeClr val="dk1"/>
              </a:buClr>
              <a:buSzPts val="1100"/>
            </a:pPr>
            <a:r>
              <a:rPr lang="en-GB">
                <a:solidFill>
                  <a:schemeClr val="dk1"/>
                </a:solidFill>
                <a:latin typeface="Calibri"/>
                <a:ea typeface="Calibri"/>
                <a:cs typeface="Calibri"/>
                <a:sym typeface="Calibri"/>
              </a:rPr>
              <a:t>Use this for reference: </a:t>
            </a:r>
            <a:r>
              <a:rPr lang="en-GB" u="sng">
                <a:solidFill>
                  <a:schemeClr val="hlink"/>
                </a:solidFill>
                <a:hlinkClick r:id="rId3"/>
              </a:rPr>
              <a:t>https://www.axiomsoftware.com/disc/personality-types.php</a:t>
            </a:r>
            <a:r>
              <a:rPr lang="en-GB">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9"/>
        <p:cNvGrpSpPr/>
        <p:nvPr/>
      </p:nvGrpSpPr>
      <p:grpSpPr>
        <a:xfrm>
          <a:off x="0" y="0"/>
          <a:ext cx="0" cy="0"/>
          <a:chOff x="0" y="0"/>
          <a:chExt cx="0" cy="0"/>
        </a:xfrm>
      </p:grpSpPr>
      <p:sp>
        <p:nvSpPr>
          <p:cNvPr id="4600" name="Google Shape;4600;g54ffc68607_0_2132: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1" name="Google Shape;4601;g54ffc68607_0_2132: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a:t>Now, you will individually complete the personality quiz. </a:t>
            </a:r>
            <a:endParaRPr/>
          </a:p>
          <a:p>
            <a:r>
              <a:rPr lang="en-GB"/>
              <a:t>Note down the animal that you best represented. </a:t>
            </a:r>
            <a:endParaRPr/>
          </a:p>
          <a:p>
            <a:r>
              <a:rPr lang="en-GB"/>
              <a:t>Keep your result secret!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5"/>
        <p:cNvGrpSpPr/>
        <p:nvPr/>
      </p:nvGrpSpPr>
      <p:grpSpPr>
        <a:xfrm>
          <a:off x="0" y="0"/>
          <a:ext cx="0" cy="0"/>
          <a:chOff x="0" y="0"/>
          <a:chExt cx="0" cy="0"/>
        </a:xfrm>
      </p:grpSpPr>
      <p:sp>
        <p:nvSpPr>
          <p:cNvPr id="4606" name="Google Shape;4606;g553e1ad9dc_0_29: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7" name="Google Shape;4607;g553e1ad9dc_0_29: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buClr>
                <a:schemeClr val="dk1"/>
              </a:buClr>
              <a:buSzPts val="1100"/>
            </a:pPr>
            <a:r>
              <a:rPr lang="en-GB">
                <a:solidFill>
                  <a:schemeClr val="dk1"/>
                </a:solidFill>
              </a:rPr>
              <a:t>If you have been assigned as a:</a:t>
            </a:r>
            <a:endParaRPr>
              <a:solidFill>
                <a:schemeClr val="dk1"/>
              </a:solidFill>
            </a:endParaRPr>
          </a:p>
          <a:p>
            <a:pPr>
              <a:buClr>
                <a:schemeClr val="dk1"/>
              </a:buClr>
              <a:buSzPts val="1100"/>
            </a:pPr>
            <a:r>
              <a:rPr lang="en-GB">
                <a:solidFill>
                  <a:schemeClr val="dk1"/>
                </a:solidFill>
              </a:rPr>
              <a:t>- Lion, change your mark to ⇑</a:t>
            </a:r>
            <a:endParaRPr>
              <a:solidFill>
                <a:schemeClr val="dk1"/>
              </a:solidFill>
            </a:endParaRPr>
          </a:p>
          <a:p>
            <a:pPr>
              <a:buClr>
                <a:schemeClr val="dk1"/>
              </a:buClr>
              <a:buSzPts val="1100"/>
            </a:pPr>
            <a:r>
              <a:rPr lang="en-GB">
                <a:solidFill>
                  <a:schemeClr val="dk1"/>
                </a:solidFill>
              </a:rPr>
              <a:t>- Otter, change your mark to ⚫</a:t>
            </a:r>
            <a:endParaRPr>
              <a:solidFill>
                <a:schemeClr val="dk1"/>
              </a:solidFill>
            </a:endParaRPr>
          </a:p>
          <a:p>
            <a:pPr>
              <a:buClr>
                <a:schemeClr val="dk1"/>
              </a:buClr>
              <a:buSzPts val="1100"/>
            </a:pPr>
            <a:r>
              <a:rPr lang="en-GB">
                <a:solidFill>
                  <a:schemeClr val="dk1"/>
                </a:solidFill>
              </a:rPr>
              <a:t>- Golden Retriever, change your mark to   ⃞ </a:t>
            </a:r>
            <a:endParaRPr>
              <a:solidFill>
                <a:schemeClr val="dk1"/>
              </a:solidFill>
            </a:endParaRPr>
          </a:p>
          <a:p>
            <a:pPr>
              <a:buClr>
                <a:schemeClr val="dk1"/>
              </a:buClr>
              <a:buSzPts val="1100"/>
            </a:pPr>
            <a:r>
              <a:rPr lang="en-GB">
                <a:solidFill>
                  <a:schemeClr val="dk1"/>
                </a:solidFill>
              </a:rPr>
              <a:t>- Beaver, change your mark to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1"/>
        <p:cNvGrpSpPr/>
        <p:nvPr/>
      </p:nvGrpSpPr>
      <p:grpSpPr>
        <a:xfrm>
          <a:off x="0" y="0"/>
          <a:ext cx="0" cy="0"/>
          <a:chOff x="0" y="0"/>
          <a:chExt cx="0" cy="0"/>
        </a:xfrm>
      </p:grpSpPr>
      <p:sp>
        <p:nvSpPr>
          <p:cNvPr id="4612" name="Google Shape;4612;g553e1ad9dc_0_36: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3" name="Google Shape;4613;g553e1ad9dc_0_36: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a:t>- You will notice that I have asked some students not to change their mark.</a:t>
            </a:r>
            <a:endParaRPr/>
          </a:p>
          <a:p>
            <a:pPr>
              <a:buClr>
                <a:schemeClr val="dk1"/>
              </a:buClr>
              <a:buSzPts val="1100"/>
            </a:pPr>
            <a:r>
              <a:rPr lang="en-GB"/>
              <a:t>- We will instead predict what their personality test score was using the nearest neighbour algorithm.</a:t>
            </a:r>
            <a:endParaRPr/>
          </a:p>
          <a:p>
            <a:pPr>
              <a:buClr>
                <a:schemeClr val="dk1"/>
              </a:buClr>
              <a:buSzPts val="1100"/>
            </a:pPr>
            <a:r>
              <a:rPr lang="en-GB"/>
              <a:t>- Based on the nearest neighbour, what do you think their personality test score was?</a:t>
            </a:r>
            <a:endParaRPr/>
          </a:p>
          <a:p>
            <a:pPr>
              <a:buClr>
                <a:schemeClr val="dk1"/>
              </a:buClr>
              <a:buSzPts val="1100"/>
            </a:pPr>
            <a:endParaRPr/>
          </a:p>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7"/>
        <p:cNvGrpSpPr/>
        <p:nvPr/>
      </p:nvGrpSpPr>
      <p:grpSpPr>
        <a:xfrm>
          <a:off x="0" y="0"/>
          <a:ext cx="0" cy="0"/>
          <a:chOff x="0" y="0"/>
          <a:chExt cx="0" cy="0"/>
        </a:xfrm>
      </p:grpSpPr>
      <p:sp>
        <p:nvSpPr>
          <p:cNvPr id="4618" name="Google Shape;4618;g54ffc68607_0_2138: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9" name="Google Shape;4619;g54ffc68607_0_2138: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dirty="0"/>
              <a:t>Now we will go to </a:t>
            </a:r>
            <a:r>
              <a:rPr lang="en-GB" u="sng" dirty="0">
                <a:solidFill>
                  <a:schemeClr val="hlink"/>
                </a:solidFill>
                <a:hlinkClick r:id="rId3"/>
              </a:rPr>
              <a:t>http://vision.stanford.edu/teaching/cs231n-demos/knn/</a:t>
            </a:r>
            <a:endParaRPr dirty="0"/>
          </a:p>
          <a:p>
            <a:endParaRPr dirty="0"/>
          </a:p>
          <a:p>
            <a:r>
              <a:rPr lang="en-GB" dirty="0"/>
              <a:t>Discussion:</a:t>
            </a:r>
            <a:endParaRPr dirty="0"/>
          </a:p>
          <a:p>
            <a:pPr marL="473202" indent="-308896">
              <a:buSzPts val="1100"/>
              <a:buChar char="-"/>
            </a:pPr>
            <a:r>
              <a:rPr lang="en-GB" dirty="0"/>
              <a:t>White area: undefined. Need more data</a:t>
            </a:r>
            <a:endParaRPr dirty="0"/>
          </a:p>
          <a:p>
            <a:pPr marL="473202" indent="-308896">
              <a:buSzPts val="1100"/>
              <a:buChar char="-"/>
            </a:pPr>
            <a:r>
              <a:rPr lang="en-GB" dirty="0"/>
              <a:t>Why go through multiple k?</a:t>
            </a:r>
            <a:endParaRPr dirty="0"/>
          </a:p>
          <a:p>
            <a:endParaRPr dirty="0"/>
          </a:p>
          <a:p>
            <a:r>
              <a:rPr lang="en-GB" dirty="0"/>
              <a:t>Great! We have seen how the k-nearest neighbour works. </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you’ve just done in the activity is similar to the nearest </a:t>
            </a:r>
            <a:r>
              <a:rPr lang="en-US" dirty="0" err="1"/>
              <a:t>neighbour</a:t>
            </a:r>
            <a:r>
              <a:rPr lang="en-US" dirty="0"/>
              <a:t> algorithm. But today we will look deeper into the K-nearest </a:t>
            </a:r>
            <a:r>
              <a:rPr lang="en-US" dirty="0" err="1"/>
              <a:t>neighbour</a:t>
            </a:r>
            <a:r>
              <a:rPr lang="en-US" dirty="0"/>
              <a:t> algorithm.</a:t>
            </a:r>
          </a:p>
        </p:txBody>
      </p:sp>
      <p:sp>
        <p:nvSpPr>
          <p:cNvPr id="4" name="Slide Number Placeholder 3"/>
          <p:cNvSpPr>
            <a:spLocks noGrp="1"/>
          </p:cNvSpPr>
          <p:nvPr>
            <p:ph type="sldNum" sz="quarter" idx="10"/>
          </p:nvPr>
        </p:nvSpPr>
        <p:spPr/>
        <p:txBody>
          <a:bodyPr/>
          <a:lstStyle/>
          <a:p>
            <a:fld id="{D61C8689-8455-3546-ADF9-3B7273760F66}" type="slidenum">
              <a:rPr lang="en-US" smtClean="0"/>
              <a:pPr/>
              <a:t>35</a:t>
            </a:fld>
            <a:endParaRPr lang="en-US" dirty="0"/>
          </a:p>
        </p:txBody>
      </p:sp>
    </p:spTree>
    <p:extLst>
      <p:ext uri="{BB962C8B-B14F-4D97-AF65-F5344CB8AC3E}">
        <p14:creationId xmlns:p14="http://schemas.microsoft.com/office/powerpoint/2010/main" val="25701238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K-Nearest </a:t>
            </a:r>
            <a:r>
              <a:rPr lang="en-US" dirty="0" err="1"/>
              <a:t>Neighbour</a:t>
            </a:r>
            <a:r>
              <a:rPr lang="en-US" dirty="0"/>
              <a:t> we will called it KNN can be used in classification or regression problems. It relies on the surrounding points or </a:t>
            </a:r>
            <a:r>
              <a:rPr lang="en-US" dirty="0" err="1"/>
              <a:t>neighbours</a:t>
            </a:r>
            <a:r>
              <a:rPr lang="en-US" dirty="0"/>
              <a:t> to determine its class or group. It </a:t>
            </a:r>
            <a:r>
              <a:rPr lang="en-US" dirty="0" err="1"/>
              <a:t>utilises</a:t>
            </a:r>
            <a:r>
              <a:rPr lang="en-US" dirty="0"/>
              <a:t> the properties of the majority of the nearest points to decide how to classify unknown points. It is based on the concept that similar data points should be close to each other.</a:t>
            </a:r>
          </a:p>
        </p:txBody>
      </p:sp>
      <p:sp>
        <p:nvSpPr>
          <p:cNvPr id="4" name="Slide Number Placeholder 3"/>
          <p:cNvSpPr>
            <a:spLocks noGrp="1"/>
          </p:cNvSpPr>
          <p:nvPr>
            <p:ph type="sldNum" sz="quarter" idx="10"/>
          </p:nvPr>
        </p:nvSpPr>
        <p:spPr/>
        <p:txBody>
          <a:bodyPr/>
          <a:lstStyle/>
          <a:p>
            <a:fld id="{D61C8689-8455-3546-ADF9-3B7273760F66}" type="slidenum">
              <a:rPr lang="en-US" smtClean="0"/>
              <a:pPr/>
              <a:t>36</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ts val="1100"/>
            </a:pPr>
            <a:r>
              <a:rPr lang="en-US" dirty="0">
                <a:solidFill>
                  <a:schemeClr val="dk1"/>
                </a:solidFill>
              </a:rPr>
              <a:t>For example </a:t>
            </a:r>
            <a:r>
              <a:rPr lang="en-US" dirty="0" err="1">
                <a:solidFill>
                  <a:schemeClr val="dk1"/>
                </a:solidFill>
              </a:rPr>
              <a:t>i</a:t>
            </a:r>
            <a:r>
              <a:rPr lang="en-US" dirty="0">
                <a:solidFill>
                  <a:schemeClr val="dk1"/>
                </a:solidFill>
              </a:rPr>
              <a:t> want to predict fruit sweetness of fruit X given the plant height, I have some data where green represents a fruit that is sweet and blue represents a fruit that is not sweet. With k nearest </a:t>
            </a:r>
            <a:r>
              <a:rPr lang="en-US" dirty="0" err="1">
                <a:solidFill>
                  <a:schemeClr val="dk1"/>
                </a:solidFill>
              </a:rPr>
              <a:t>neighbour</a:t>
            </a:r>
            <a:r>
              <a:rPr lang="en-US" dirty="0">
                <a:solidFill>
                  <a:schemeClr val="dk1"/>
                </a:solidFill>
              </a:rPr>
              <a:t>, if k=1, it will form a circle that fits one data point closest to X as shown in the graph, thus predicting that the fruit is not sweet. If k=2, you can see that there is 1 vote for sweet and 1 for not sweet. If k=3, you see that there are 2 green and 1 blue data point thus predicting that the fruit X is sweet.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37</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quiz to test our understanding of what we’ve learnt so far.</a:t>
            </a:r>
          </a:p>
        </p:txBody>
      </p:sp>
      <p:sp>
        <p:nvSpPr>
          <p:cNvPr id="4" name="Slide Number Placeholder 3"/>
          <p:cNvSpPr>
            <a:spLocks noGrp="1"/>
          </p:cNvSpPr>
          <p:nvPr>
            <p:ph type="sldNum" sz="quarter" idx="10"/>
          </p:nvPr>
        </p:nvSpPr>
        <p:spPr/>
        <p:txBody>
          <a:bodyPr/>
          <a:lstStyle/>
          <a:p>
            <a:fld id="{D61C8689-8455-3546-ADF9-3B7273760F66}" type="slidenum">
              <a:rPr lang="en-US" smtClean="0"/>
              <a:pPr/>
              <a:t>38</a:t>
            </a:fld>
            <a:endParaRPr lang="en-US" dirty="0"/>
          </a:p>
        </p:txBody>
      </p:sp>
    </p:spTree>
    <p:extLst>
      <p:ext uri="{BB962C8B-B14F-4D97-AF65-F5344CB8AC3E}">
        <p14:creationId xmlns:p14="http://schemas.microsoft.com/office/powerpoint/2010/main" val="2570123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ts val="1100"/>
            </a:pPr>
            <a:r>
              <a:rPr lang="en-US" dirty="0">
                <a:solidFill>
                  <a:schemeClr val="dk1"/>
                </a:solidFill>
              </a:rPr>
              <a:t>Next, let’s go to evaluate to learn more about the different evaluation methods.</a:t>
            </a:r>
          </a:p>
        </p:txBody>
      </p:sp>
      <p:sp>
        <p:nvSpPr>
          <p:cNvPr id="4" name="Slide Number Placeholder 3"/>
          <p:cNvSpPr>
            <a:spLocks noGrp="1"/>
          </p:cNvSpPr>
          <p:nvPr>
            <p:ph type="sldNum" sz="quarter" idx="10"/>
          </p:nvPr>
        </p:nvSpPr>
        <p:spPr/>
        <p:txBody>
          <a:bodyPr/>
          <a:lstStyle/>
          <a:p>
            <a:fld id="{D61C8689-8455-3546-ADF9-3B7273760F66}" type="slidenum">
              <a:rPr lang="en-US" smtClean="0"/>
              <a:pPr/>
              <a:t>39</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know the 3Ms: Mean, Median and Mode? </a:t>
            </a:r>
          </a:p>
          <a:p>
            <a:r>
              <a:rPr lang="en-US" dirty="0"/>
              <a:t>Mean is the sum of all the data points divided by the number of data points.</a:t>
            </a:r>
          </a:p>
          <a:p>
            <a:r>
              <a:rPr lang="en-US" dirty="0"/>
              <a:t>Median is the 50th percentile value and is useful if the distribution is skewed.</a:t>
            </a:r>
          </a:p>
          <a:p>
            <a:r>
              <a:rPr lang="en-US" dirty="0"/>
              <a:t>Mode is the most frequent value and it can help us identify the most frequent </a:t>
            </a:r>
            <a:r>
              <a:rPr lang="en-US" dirty="0" err="1"/>
              <a:t>occurence</a:t>
            </a:r>
            <a:r>
              <a:rPr lang="en-US" dirty="0"/>
              <a:t>.</a:t>
            </a:r>
          </a:p>
        </p:txBody>
      </p:sp>
      <p:sp>
        <p:nvSpPr>
          <p:cNvPr id="4" name="Slide Number Placeholder 3"/>
          <p:cNvSpPr>
            <a:spLocks noGrp="1"/>
          </p:cNvSpPr>
          <p:nvPr>
            <p:ph type="sldNum" sz="quarter" idx="10"/>
          </p:nvPr>
        </p:nvSpPr>
        <p:spPr/>
        <p:txBody>
          <a:bodyPr/>
          <a:lstStyle/>
          <a:p>
            <a:fld id="{D61C8689-8455-3546-ADF9-3B7273760F66}" type="slidenum">
              <a:rPr lang="en-US" smtClean="0"/>
              <a:pPr/>
              <a:t>4</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3"/>
        <p:cNvGrpSpPr/>
        <p:nvPr/>
      </p:nvGrpSpPr>
      <p:grpSpPr>
        <a:xfrm>
          <a:off x="0" y="0"/>
          <a:ext cx="0" cy="0"/>
          <a:chOff x="0" y="0"/>
          <a:chExt cx="0" cy="0"/>
        </a:xfrm>
      </p:grpSpPr>
      <p:sp>
        <p:nvSpPr>
          <p:cNvPr id="4724" name="Google Shape;4724;g521aec7651_0_2139: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5" name="Google Shape;4725;g521aec7651_0_2139: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a:t>We’ve touch on the k-nearest neighbour as one way we can do classification. We also have noticed that not all the prediction given through the knn are accurate. </a:t>
            </a:r>
            <a:endParaRPr/>
          </a:p>
          <a:p>
            <a:endParaRPr/>
          </a:p>
          <a:p>
            <a:r>
              <a:rPr lang="en-GB"/>
              <a:t>How do we measure the performance of our model?</a:t>
            </a:r>
            <a:endParaRPr/>
          </a:p>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8"/>
        <p:cNvGrpSpPr/>
        <p:nvPr/>
      </p:nvGrpSpPr>
      <p:grpSpPr>
        <a:xfrm>
          <a:off x="0" y="0"/>
          <a:ext cx="0" cy="0"/>
          <a:chOff x="0" y="0"/>
          <a:chExt cx="0" cy="0"/>
        </a:xfrm>
      </p:grpSpPr>
      <p:sp>
        <p:nvSpPr>
          <p:cNvPr id="4729" name="Google Shape;4729;g54ffc68607_0_2154: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0" name="Google Shape;4730;g54ffc68607_0_2154: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a:t>Firstly, we will go through several terms which are very important to the evaluation process.  </a:t>
            </a:r>
            <a:endParaRPr/>
          </a:p>
          <a:p>
            <a:endParaRPr/>
          </a:p>
          <a:p>
            <a:r>
              <a:rPr lang="en-GB"/>
              <a:t>In this example, suppose we are predicting forest fire based on weather data. </a:t>
            </a:r>
            <a:endParaRPr/>
          </a:p>
          <a:p>
            <a:r>
              <a:rPr lang="en-GB"/>
              <a:t>There’s 2 possible results that the prediction algorithm might give us: Predict that there’s a fire, or predict that there’s no fire. </a:t>
            </a:r>
            <a:endParaRPr/>
          </a:p>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6"/>
        <p:cNvGrpSpPr/>
        <p:nvPr/>
      </p:nvGrpSpPr>
      <p:grpSpPr>
        <a:xfrm>
          <a:off x="0" y="0"/>
          <a:ext cx="0" cy="0"/>
          <a:chOff x="0" y="0"/>
          <a:chExt cx="0" cy="0"/>
        </a:xfrm>
      </p:grpSpPr>
      <p:sp>
        <p:nvSpPr>
          <p:cNvPr id="4737" name="Google Shape;4737;g55826941b3_0_10: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8" name="Google Shape;4738;g55826941b3_0_10: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buClr>
                <a:schemeClr val="dk1"/>
              </a:buClr>
              <a:buSzPts val="1100"/>
            </a:pPr>
            <a:r>
              <a:rPr lang="en-GB"/>
              <a:t>True Positives (TP): Predicted yes (</a:t>
            </a:r>
            <a:r>
              <a:rPr lang="en-GB">
                <a:solidFill>
                  <a:schemeClr val="dk1"/>
                </a:solidFill>
              </a:rPr>
              <a:t>detector says that there is a fire</a:t>
            </a:r>
            <a:r>
              <a:rPr lang="en-GB"/>
              <a:t>), and in actual fact is yes (there is a fire).</a:t>
            </a:r>
            <a:endParaRPr/>
          </a:p>
          <a:p>
            <a:pPr>
              <a:buClr>
                <a:schemeClr val="dk1"/>
              </a:buClr>
              <a:buSzPts val="1100"/>
            </a:pPr>
            <a:endParaRPr/>
          </a:p>
          <a:p>
            <a:pPr>
              <a:buClr>
                <a:schemeClr val="dk1"/>
              </a:buClr>
              <a:buSzPts val="1100"/>
            </a:pPr>
            <a:r>
              <a:rPr lang="en-GB"/>
              <a:t>This is a good result. Forest firefighter will be called and they will fight the fire. </a:t>
            </a:r>
            <a:endParaRPr/>
          </a:p>
          <a:p>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5"/>
        <p:cNvGrpSpPr/>
        <p:nvPr/>
      </p:nvGrpSpPr>
      <p:grpSpPr>
        <a:xfrm>
          <a:off x="0" y="0"/>
          <a:ext cx="0" cy="0"/>
          <a:chOff x="0" y="0"/>
          <a:chExt cx="0" cy="0"/>
        </a:xfrm>
      </p:grpSpPr>
      <p:sp>
        <p:nvSpPr>
          <p:cNvPr id="4746" name="Google Shape;4746;g55826941b3_0_36: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7" name="Google Shape;4747;g55826941b3_0_36: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buClr>
                <a:schemeClr val="dk1"/>
              </a:buClr>
              <a:buSzPts val="1100"/>
            </a:pPr>
            <a:r>
              <a:rPr lang="en-GB"/>
              <a:t>True Negatives (TN): Predicted no (</a:t>
            </a:r>
            <a:r>
              <a:rPr lang="en-GB">
                <a:solidFill>
                  <a:schemeClr val="dk1"/>
                </a:solidFill>
              </a:rPr>
              <a:t>detector says</a:t>
            </a:r>
            <a:r>
              <a:rPr lang="en-GB"/>
              <a:t> that there is no fire), and </a:t>
            </a:r>
            <a:r>
              <a:rPr lang="en-GB">
                <a:solidFill>
                  <a:schemeClr val="dk1"/>
                </a:solidFill>
              </a:rPr>
              <a:t>in actual fact</a:t>
            </a:r>
            <a:r>
              <a:rPr lang="en-GB"/>
              <a:t> is no (there is no fire).</a:t>
            </a:r>
            <a:endParaRPr/>
          </a:p>
          <a:p>
            <a:pPr>
              <a:buClr>
                <a:schemeClr val="dk1"/>
              </a:buClr>
              <a:buSzPts val="1100"/>
            </a:pPr>
            <a:endParaRPr/>
          </a:p>
          <a:p>
            <a:pPr>
              <a:buClr>
                <a:schemeClr val="dk1"/>
              </a:buClr>
              <a:buSzPts val="1100"/>
            </a:pPr>
            <a:r>
              <a:rPr lang="en-GB"/>
              <a:t>This is good, no fire is happening and everyone can relax. </a:t>
            </a:r>
            <a:endParaRPr/>
          </a:p>
          <a:p>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4"/>
        <p:cNvGrpSpPr/>
        <p:nvPr/>
      </p:nvGrpSpPr>
      <p:grpSpPr>
        <a:xfrm>
          <a:off x="0" y="0"/>
          <a:ext cx="0" cy="0"/>
          <a:chOff x="0" y="0"/>
          <a:chExt cx="0" cy="0"/>
        </a:xfrm>
      </p:grpSpPr>
      <p:sp>
        <p:nvSpPr>
          <p:cNvPr id="4755" name="Google Shape;4755;g55826941b3_0_19: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6" name="Google Shape;4756;g55826941b3_0_19: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buClr>
                <a:schemeClr val="dk1"/>
              </a:buClr>
              <a:buSzPts val="1100"/>
            </a:pPr>
            <a:r>
              <a:rPr lang="en-GB"/>
              <a:t>False Negatives (FN): Predicted no </a:t>
            </a:r>
            <a:r>
              <a:rPr lang="en-GB">
                <a:solidFill>
                  <a:schemeClr val="dk1"/>
                </a:solidFill>
              </a:rPr>
              <a:t>(detector says that there is no fire)</a:t>
            </a:r>
            <a:r>
              <a:rPr lang="en-GB"/>
              <a:t>, but </a:t>
            </a:r>
            <a:r>
              <a:rPr lang="en-GB">
                <a:solidFill>
                  <a:schemeClr val="dk1"/>
                </a:solidFill>
              </a:rPr>
              <a:t>in actual fact is yes</a:t>
            </a:r>
            <a:r>
              <a:rPr lang="en-GB"/>
              <a:t> (</a:t>
            </a:r>
            <a:r>
              <a:rPr lang="en-GB">
                <a:solidFill>
                  <a:schemeClr val="dk1"/>
                </a:solidFill>
              </a:rPr>
              <a:t>there is a fire</a:t>
            </a:r>
            <a:r>
              <a:rPr lang="en-GB"/>
              <a:t>).</a:t>
            </a:r>
            <a:endParaRPr/>
          </a:p>
          <a:p>
            <a:pPr>
              <a:buClr>
                <a:schemeClr val="dk1"/>
              </a:buClr>
              <a:buSzPts val="1100"/>
            </a:pPr>
            <a:endParaRPr/>
          </a:p>
          <a:p>
            <a:pPr>
              <a:buClr>
                <a:schemeClr val="dk1"/>
              </a:buClr>
              <a:buSzPts val="1100"/>
            </a:pPr>
            <a:r>
              <a:rPr lang="en-GB"/>
              <a:t>This result is very dangerous! Imagine realising the fire only when it is too late!</a:t>
            </a:r>
            <a:endParaRPr/>
          </a:p>
          <a:p>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3"/>
        <p:cNvGrpSpPr/>
        <p:nvPr/>
      </p:nvGrpSpPr>
      <p:grpSpPr>
        <a:xfrm>
          <a:off x="0" y="0"/>
          <a:ext cx="0" cy="0"/>
          <a:chOff x="0" y="0"/>
          <a:chExt cx="0" cy="0"/>
        </a:xfrm>
      </p:grpSpPr>
      <p:sp>
        <p:nvSpPr>
          <p:cNvPr id="4764" name="Google Shape;4764;g55826941b3_0_27: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5" name="Google Shape;4765;g55826941b3_0_27: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a:t>False Positives (FP): Predicted yes </a:t>
            </a:r>
            <a:r>
              <a:rPr lang="en-GB">
                <a:solidFill>
                  <a:schemeClr val="dk1"/>
                </a:solidFill>
              </a:rPr>
              <a:t>(detector says that there is a fire)</a:t>
            </a:r>
            <a:r>
              <a:rPr lang="en-GB"/>
              <a:t>, but </a:t>
            </a:r>
            <a:r>
              <a:rPr lang="en-GB">
                <a:solidFill>
                  <a:schemeClr val="dk1"/>
                </a:solidFill>
              </a:rPr>
              <a:t>in actual fact is no (there is no fire</a:t>
            </a:r>
            <a:r>
              <a:rPr lang="en-GB"/>
              <a:t>).</a:t>
            </a:r>
            <a:endParaRPr/>
          </a:p>
          <a:p>
            <a:pPr>
              <a:buClr>
                <a:schemeClr val="dk1"/>
              </a:buClr>
              <a:buSzPts val="1100"/>
            </a:pPr>
            <a:endParaRPr/>
          </a:p>
          <a:p>
            <a:pPr>
              <a:buClr>
                <a:schemeClr val="dk1"/>
              </a:buClr>
              <a:buSzPts val="1100"/>
            </a:pPr>
            <a:r>
              <a:rPr lang="en-GB"/>
              <a:t>This too is an inaccurate result. Firefighter will be dispatched only to find that there is no fire. </a:t>
            </a:r>
            <a:endParaRPr/>
          </a:p>
          <a:p>
            <a:pPr>
              <a:buClr>
                <a:schemeClr val="dk1"/>
              </a:buClr>
              <a:buSzPts val="1100"/>
            </a:pPr>
            <a:r>
              <a:rPr lang="en-GB"/>
              <a:t>However, this is not as dangerous as the false negative case, as shown previously. </a:t>
            </a:r>
            <a:endParaRPr/>
          </a:p>
          <a:p>
            <a:pPr>
              <a:buClr>
                <a:schemeClr val="dk1"/>
              </a:buClr>
              <a:buSzPts val="1100"/>
            </a:pPr>
            <a:endParaRPr/>
          </a:p>
          <a:p>
            <a:pPr>
              <a:buClr>
                <a:schemeClr val="dk1"/>
              </a:buClr>
              <a:buSzPts val="1100"/>
            </a:pPr>
            <a:endParaRPr/>
          </a:p>
          <a:p>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2"/>
        <p:cNvGrpSpPr/>
        <p:nvPr/>
      </p:nvGrpSpPr>
      <p:grpSpPr>
        <a:xfrm>
          <a:off x="0" y="0"/>
          <a:ext cx="0" cy="0"/>
          <a:chOff x="0" y="0"/>
          <a:chExt cx="0" cy="0"/>
        </a:xfrm>
      </p:grpSpPr>
      <p:sp>
        <p:nvSpPr>
          <p:cNvPr id="4773" name="Google Shape;4773;g55826941b3_0_0: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4" name="Google Shape;4774;g55826941b3_0_0: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dirty="0"/>
              <a:t>The result of comparison between the prediction and reality can be recorded in what we call the confusion matrix</a:t>
            </a:r>
            <a:endParaRPr dirty="0"/>
          </a:p>
          <a:p>
            <a:endParaRPr dirty="0"/>
          </a:p>
          <a:p>
            <a:r>
              <a:rPr lang="en-GB" dirty="0"/>
              <a:t>A confusion matrix allows us to understand the prediction results. It is not an evaluation metric.</a:t>
            </a:r>
            <a:endParaRPr dirty="0"/>
          </a:p>
          <a:p>
            <a:pPr>
              <a:buClr>
                <a:schemeClr val="dk1"/>
              </a:buClr>
              <a:buSzPts val="1100"/>
            </a:pPr>
            <a:r>
              <a:rPr lang="en-GB" dirty="0"/>
              <a:t>True Positives (TP): Predicted yes (</a:t>
            </a:r>
            <a:r>
              <a:rPr lang="en-GB" dirty="0">
                <a:solidFill>
                  <a:schemeClr val="dk1"/>
                </a:solidFill>
              </a:rPr>
              <a:t>detector says that there is a fire</a:t>
            </a:r>
            <a:r>
              <a:rPr lang="en-GB" dirty="0"/>
              <a:t>), and in actual fact is yes (there is a fire).</a:t>
            </a:r>
            <a:endParaRPr dirty="0"/>
          </a:p>
          <a:p>
            <a:pPr>
              <a:buClr>
                <a:schemeClr val="dk1"/>
              </a:buClr>
              <a:buSzPts val="1100"/>
            </a:pPr>
            <a:r>
              <a:rPr lang="en-GB" dirty="0"/>
              <a:t>True Negatives (TN): Predicted no (</a:t>
            </a:r>
            <a:r>
              <a:rPr lang="en-GB" dirty="0">
                <a:solidFill>
                  <a:schemeClr val="dk1"/>
                </a:solidFill>
              </a:rPr>
              <a:t>detector says</a:t>
            </a:r>
            <a:r>
              <a:rPr lang="en-GB" dirty="0"/>
              <a:t> that there is no fire), and </a:t>
            </a:r>
            <a:r>
              <a:rPr lang="en-GB" dirty="0">
                <a:solidFill>
                  <a:schemeClr val="dk1"/>
                </a:solidFill>
              </a:rPr>
              <a:t>in actual fact</a:t>
            </a:r>
            <a:r>
              <a:rPr lang="en-GB" dirty="0"/>
              <a:t> is no (there is no fire).</a:t>
            </a:r>
            <a:endParaRPr dirty="0"/>
          </a:p>
          <a:p>
            <a:r>
              <a:rPr lang="en-GB" dirty="0"/>
              <a:t>False Positives (FP): Predicted yes </a:t>
            </a:r>
            <a:r>
              <a:rPr lang="en-GB" dirty="0">
                <a:solidFill>
                  <a:schemeClr val="dk1"/>
                </a:solidFill>
              </a:rPr>
              <a:t>(detector says that there is a fire)</a:t>
            </a:r>
            <a:r>
              <a:rPr lang="en-GB" dirty="0"/>
              <a:t>, but </a:t>
            </a:r>
            <a:r>
              <a:rPr lang="en-GB" dirty="0">
                <a:solidFill>
                  <a:schemeClr val="dk1"/>
                </a:solidFill>
              </a:rPr>
              <a:t>in actual fact is no (there is no fire</a:t>
            </a:r>
            <a:r>
              <a:rPr lang="en-GB" dirty="0"/>
              <a:t>).</a:t>
            </a:r>
            <a:endParaRPr dirty="0"/>
          </a:p>
          <a:p>
            <a:pPr>
              <a:buClr>
                <a:schemeClr val="dk1"/>
              </a:buClr>
              <a:buSzPts val="1100"/>
            </a:pPr>
            <a:r>
              <a:rPr lang="en-GB" dirty="0"/>
              <a:t>False Negatives (FN): Predicted no </a:t>
            </a:r>
            <a:r>
              <a:rPr lang="en-GB" dirty="0">
                <a:solidFill>
                  <a:schemeClr val="dk1"/>
                </a:solidFill>
              </a:rPr>
              <a:t>(detector says that there is no fire)</a:t>
            </a:r>
            <a:r>
              <a:rPr lang="en-GB" dirty="0"/>
              <a:t>, but </a:t>
            </a:r>
            <a:r>
              <a:rPr lang="en-GB" dirty="0">
                <a:solidFill>
                  <a:schemeClr val="dk1"/>
                </a:solidFill>
              </a:rPr>
              <a:t>in actual fact is yes</a:t>
            </a:r>
            <a:r>
              <a:rPr lang="en-GB" dirty="0"/>
              <a:t> (</a:t>
            </a:r>
            <a:r>
              <a:rPr lang="en-GB" dirty="0">
                <a:solidFill>
                  <a:schemeClr val="dk1"/>
                </a:solidFill>
              </a:rPr>
              <a:t>there is a fire</a:t>
            </a:r>
            <a:r>
              <a:rPr lang="en-GB" dirty="0"/>
              <a:t>).</a:t>
            </a:r>
            <a:endParaRPr dirty="0"/>
          </a:p>
          <a:p>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8"/>
        <p:cNvGrpSpPr/>
        <p:nvPr/>
      </p:nvGrpSpPr>
      <p:grpSpPr>
        <a:xfrm>
          <a:off x="0" y="0"/>
          <a:ext cx="0" cy="0"/>
          <a:chOff x="0" y="0"/>
          <a:chExt cx="0" cy="0"/>
        </a:xfrm>
      </p:grpSpPr>
      <p:sp>
        <p:nvSpPr>
          <p:cNvPr id="4779" name="Google Shape;4779;g521aec7651_0_2228: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0" name="Google Shape;4780;g521aec7651_0_2228: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a:t>Accuracy is the percentage of correct prediction out of all the observations.</a:t>
            </a:r>
            <a:endParaRPr/>
          </a:p>
          <a:p>
            <a:endParaRPr/>
          </a:p>
          <a:p>
            <a:r>
              <a:rPr lang="en-GB"/>
              <a:t>This means, given a number of predictions and observations, what is the percentage of the predictions that is TRUE?</a:t>
            </a:r>
            <a:endParaRPr/>
          </a:p>
          <a:p>
            <a:endParaRPr/>
          </a:p>
          <a:p>
            <a:r>
              <a:rPr lang="en-GB"/>
              <a:t>Look at the formula carefully. The numerator is made up of all the prediction that is true. The denominator is made up of the sum of all predictions. </a:t>
            </a:r>
            <a:endParaRPr/>
          </a:p>
          <a:p>
            <a:endParaRPr/>
          </a:p>
          <a:p>
            <a:r>
              <a:rPr lang="en-GB"/>
              <a:t>Do you think high accuracy is equivalent to good performance of a model?</a:t>
            </a:r>
            <a:endParaRPr/>
          </a:p>
          <a:p>
            <a:r>
              <a:rPr lang="en-GB"/>
              <a:t>What do you think is a reasonable percentage of a model with good performance?</a:t>
            </a:r>
            <a:endParaRPr/>
          </a:p>
          <a:p>
            <a:endParaRPr/>
          </a:p>
          <a:p>
            <a:r>
              <a:rPr lang="en-GB"/>
              <a:t>[Student’s response]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4"/>
        <p:cNvGrpSpPr/>
        <p:nvPr/>
      </p:nvGrpSpPr>
      <p:grpSpPr>
        <a:xfrm>
          <a:off x="0" y="0"/>
          <a:ext cx="0" cy="0"/>
          <a:chOff x="0" y="0"/>
          <a:chExt cx="0" cy="0"/>
        </a:xfrm>
      </p:grpSpPr>
      <p:sp>
        <p:nvSpPr>
          <p:cNvPr id="4785" name="Google Shape;4785;g55826941b3_0_48: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6" name="Google Shape;4786;g55826941b3_0_48: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buClr>
                <a:schemeClr val="dk1"/>
              </a:buClr>
              <a:buSzPts val="1100"/>
            </a:pPr>
            <a:r>
              <a:rPr lang="en-GB"/>
              <a:t>A high accuracy score does not mean that the model is a good one. </a:t>
            </a:r>
            <a:endParaRPr/>
          </a:p>
          <a:p>
            <a:pPr>
              <a:buClr>
                <a:schemeClr val="dk1"/>
              </a:buClr>
              <a:buSzPts val="1100"/>
            </a:pPr>
            <a:endParaRPr/>
          </a:p>
          <a:p>
            <a:pPr>
              <a:buClr>
                <a:schemeClr val="dk1"/>
              </a:buClr>
              <a:buSzPts val="1100"/>
            </a:pPr>
            <a:r>
              <a:rPr lang="en-GB"/>
              <a:t>Imagine that in reality, there’s a 2 percent probability that there is a forest fire in a year.</a:t>
            </a:r>
            <a:endParaRPr/>
          </a:p>
          <a:p>
            <a:pPr>
              <a:buClr>
                <a:schemeClr val="dk1"/>
              </a:buClr>
              <a:buSzPts val="1100"/>
            </a:pPr>
            <a:r>
              <a:rPr lang="en-GB"/>
              <a:t>We can create a model that always predict that there is NO fire. </a:t>
            </a:r>
            <a:endParaRPr/>
          </a:p>
          <a:p>
            <a:pPr>
              <a:buClr>
                <a:schemeClr val="dk1"/>
              </a:buClr>
              <a:buSzPts val="1100"/>
            </a:pPr>
            <a:endParaRPr/>
          </a:p>
          <a:p>
            <a:pPr>
              <a:buClr>
                <a:schemeClr val="dk1"/>
              </a:buClr>
              <a:buSzPts val="1100"/>
            </a:pPr>
            <a:r>
              <a:rPr lang="en-GB"/>
              <a:t>It will be 98% correct, but will it be usable? Probably not!</a:t>
            </a:r>
            <a:endParaRPr/>
          </a:p>
          <a:p>
            <a:pPr>
              <a:buClr>
                <a:schemeClr val="dk1"/>
              </a:buClr>
              <a:buSzPts val="1100"/>
            </a:pPr>
            <a:endParaRPr/>
          </a:p>
          <a:p>
            <a:pPr>
              <a:buClr>
                <a:schemeClr val="dk1"/>
              </a:buClr>
              <a:buSzPts val="1100"/>
            </a:pPr>
            <a:r>
              <a:rPr lang="en-GB"/>
              <a:t>Maybe it is more useful to calculate the percentage of cases that are predicted as positive that are actually positive. </a:t>
            </a:r>
            <a:endParaRPr/>
          </a:p>
          <a:p>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3"/>
        <p:cNvGrpSpPr/>
        <p:nvPr/>
      </p:nvGrpSpPr>
      <p:grpSpPr>
        <a:xfrm>
          <a:off x="0" y="0"/>
          <a:ext cx="0" cy="0"/>
          <a:chOff x="0" y="0"/>
          <a:chExt cx="0" cy="0"/>
        </a:xfrm>
      </p:grpSpPr>
      <p:sp>
        <p:nvSpPr>
          <p:cNvPr id="4794" name="Google Shape;4794;g54ffc68607_0_2160: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5" name="Google Shape;4795;g54ffc68607_0_2160: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buClr>
                <a:schemeClr val="dk1"/>
              </a:buClr>
              <a:buSzPts val="1100"/>
            </a:pPr>
            <a:r>
              <a:rPr lang="en-GB">
                <a:solidFill>
                  <a:schemeClr val="dk1"/>
                </a:solidFill>
              </a:rPr>
              <a:t>Precision is the percentage of cases that are predicted as positive that are actually positive. </a:t>
            </a:r>
            <a:endParaRPr>
              <a:solidFill>
                <a:schemeClr val="dk1"/>
              </a:solidFill>
            </a:endParaRPr>
          </a:p>
          <a:p>
            <a:pPr>
              <a:buClr>
                <a:schemeClr val="dk1"/>
              </a:buClr>
              <a:buSzPts val="1100"/>
            </a:pPr>
            <a:endParaRPr>
              <a:solidFill>
                <a:schemeClr val="dk1"/>
              </a:solidFill>
            </a:endParaRPr>
          </a:p>
          <a:p>
            <a:pPr>
              <a:buClr>
                <a:schemeClr val="dk1"/>
              </a:buClr>
              <a:buSzPts val="1100"/>
            </a:pPr>
            <a:r>
              <a:rPr lang="en-GB">
                <a:solidFill>
                  <a:schemeClr val="dk1"/>
                </a:solidFill>
              </a:rPr>
              <a:t>Imagine: Every time our model predicts that there will be fire (positive), the firefighter will check for the fire. </a:t>
            </a:r>
            <a:endParaRPr>
              <a:solidFill>
                <a:schemeClr val="dk1"/>
              </a:solidFill>
            </a:endParaRPr>
          </a:p>
          <a:p>
            <a:pPr>
              <a:buClr>
                <a:schemeClr val="dk1"/>
              </a:buClr>
              <a:buSzPts val="1100"/>
            </a:pPr>
            <a:r>
              <a:rPr lang="en-GB">
                <a:solidFill>
                  <a:schemeClr val="dk1"/>
                </a:solidFill>
              </a:rPr>
              <a:t>It might turn out that there’s fire OR there is no fire. </a:t>
            </a:r>
            <a:endParaRPr>
              <a:solidFill>
                <a:schemeClr val="dk1"/>
              </a:solidFill>
            </a:endParaRPr>
          </a:p>
          <a:p>
            <a:pPr>
              <a:buClr>
                <a:schemeClr val="dk1"/>
              </a:buClr>
              <a:buSzPts val="1100"/>
            </a:pPr>
            <a:endParaRPr>
              <a:solidFill>
                <a:schemeClr val="dk1"/>
              </a:solidFill>
            </a:endParaRPr>
          </a:p>
          <a:p>
            <a:pPr>
              <a:buClr>
                <a:schemeClr val="dk1"/>
              </a:buClr>
              <a:buSzPts val="1100"/>
            </a:pPr>
            <a:r>
              <a:rPr lang="en-GB">
                <a:solidFill>
                  <a:schemeClr val="dk1"/>
                </a:solidFill>
              </a:rPr>
              <a:t>What is a common term for FP? When there’s a fire alarm while there’s no fire? </a:t>
            </a:r>
            <a:endParaRPr>
              <a:solidFill>
                <a:schemeClr val="dk1"/>
              </a:solidFill>
            </a:endParaRPr>
          </a:p>
          <a:p>
            <a:pPr>
              <a:buClr>
                <a:schemeClr val="dk1"/>
              </a:buClr>
              <a:buSzPts val="1100"/>
            </a:pPr>
            <a:r>
              <a:rPr lang="en-GB">
                <a:solidFill>
                  <a:schemeClr val="dk1"/>
                </a:solidFill>
              </a:rPr>
              <a:t>[Student’s response]</a:t>
            </a:r>
            <a:endParaRPr>
              <a:solidFill>
                <a:schemeClr val="dk1"/>
              </a:solidFill>
            </a:endParaRPr>
          </a:p>
          <a:p>
            <a:pPr>
              <a:buClr>
                <a:schemeClr val="dk1"/>
              </a:buClr>
              <a:buSzPts val="1100"/>
            </a:pPr>
            <a:r>
              <a:rPr lang="en-GB">
                <a:solidFill>
                  <a:schemeClr val="dk1"/>
                </a:solidFill>
              </a:rPr>
              <a:t>Yes, this is called false alarm. </a:t>
            </a:r>
            <a:endParaRPr>
              <a:solidFill>
                <a:schemeClr val="dk1"/>
              </a:solidFill>
            </a:endParaRPr>
          </a:p>
          <a:p>
            <a:pPr>
              <a:buClr>
                <a:schemeClr val="dk1"/>
              </a:buClr>
              <a:buSzPts val="1100"/>
            </a:pPr>
            <a:endParaRPr>
              <a:solidFill>
                <a:schemeClr val="dk1"/>
              </a:solidFill>
            </a:endParaRPr>
          </a:p>
          <a:p>
            <a:pPr>
              <a:buClr>
                <a:schemeClr val="dk1"/>
              </a:buClr>
              <a:buSzPts val="1100"/>
            </a:pPr>
            <a:r>
              <a:rPr lang="en-GB">
                <a:solidFill>
                  <a:schemeClr val="dk1"/>
                </a:solidFill>
              </a:rPr>
              <a:t>Precision is important. </a:t>
            </a:r>
            <a:endParaRPr>
              <a:solidFill>
                <a:schemeClr val="dk1"/>
              </a:solidFill>
            </a:endParaRPr>
          </a:p>
          <a:p>
            <a:pPr>
              <a:buClr>
                <a:schemeClr val="dk1"/>
              </a:buClr>
              <a:buSzPts val="1100"/>
            </a:pPr>
            <a:r>
              <a:rPr lang="en-GB">
                <a:solidFill>
                  <a:schemeClr val="dk1"/>
                </a:solidFill>
              </a:rPr>
              <a:t>Imagine if there’s low precision. What will happen? The firefighter may get complacent. There’s too many false alarm!</a:t>
            </a:r>
            <a:endParaRPr>
              <a:solidFill>
                <a:schemeClr val="dk1"/>
              </a:solidFill>
            </a:endParaRPr>
          </a:p>
          <a:p>
            <a:pPr>
              <a:buClr>
                <a:schemeClr val="dk1"/>
              </a:buClr>
              <a:buSzPts val="1100"/>
            </a:pPr>
            <a:r>
              <a:rPr lang="en-GB">
                <a:solidFill>
                  <a:schemeClr val="dk1"/>
                </a:solidFill>
              </a:rPr>
              <a:t>Remember the ‘boy who cry wolves?’</a:t>
            </a:r>
            <a:endParaRPr>
              <a:solidFill>
                <a:schemeClr val="dk1"/>
              </a:solidFill>
            </a:endParaRPr>
          </a:p>
          <a:p>
            <a:pPr>
              <a:buClr>
                <a:schemeClr val="dk1"/>
              </a:buClr>
              <a:buSzPts val="1100"/>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ts val="1100"/>
            </a:pPr>
            <a:r>
              <a:rPr lang="en-US" dirty="0">
                <a:solidFill>
                  <a:schemeClr val="dk1"/>
                </a:solidFill>
              </a:rPr>
              <a:t>Next we have standard deviation and variance.</a:t>
            </a:r>
          </a:p>
          <a:p>
            <a:pPr>
              <a:buClr>
                <a:schemeClr val="dk1"/>
              </a:buClr>
              <a:buSzPts val="1100"/>
            </a:pPr>
            <a:r>
              <a:rPr lang="en-US" dirty="0">
                <a:solidFill>
                  <a:schemeClr val="dk1"/>
                </a:solidFill>
              </a:rPr>
              <a:t>Standard deviation is a measure of how spread out the numbers are and gives a standard way of knowing what is normal.</a:t>
            </a:r>
          </a:p>
          <a:p>
            <a:pPr>
              <a:buClr>
                <a:schemeClr val="dk1"/>
              </a:buClr>
              <a:buSzPts val="1100"/>
            </a:pPr>
            <a:r>
              <a:rPr lang="en-US" dirty="0">
                <a:solidFill>
                  <a:schemeClr val="dk1"/>
                </a:solidFill>
              </a:rPr>
              <a:t>Standard deviation is the square root of variance.</a:t>
            </a:r>
          </a:p>
          <a:p>
            <a:pPr>
              <a:buClr>
                <a:schemeClr val="dk1"/>
              </a:buClr>
              <a:buSzPts val="1100"/>
            </a:pPr>
            <a:r>
              <a:rPr lang="en-US" dirty="0">
                <a:solidFill>
                  <a:schemeClr val="dk1"/>
                </a:solidFill>
              </a:rPr>
              <a:t>Variance is the average of the squared differences from the mean.</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a:t>
            </a:fld>
            <a:endParaRPr lang="en-US" dirty="0"/>
          </a:p>
        </p:txBody>
      </p:sp>
    </p:spTree>
    <p:extLst>
      <p:ext uri="{BB962C8B-B14F-4D97-AF65-F5344CB8AC3E}">
        <p14:creationId xmlns:p14="http://schemas.microsoft.com/office/powerpoint/2010/main" val="5309590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9"/>
        <p:cNvGrpSpPr/>
        <p:nvPr/>
      </p:nvGrpSpPr>
      <p:grpSpPr>
        <a:xfrm>
          <a:off x="0" y="0"/>
          <a:ext cx="0" cy="0"/>
          <a:chOff x="0" y="0"/>
          <a:chExt cx="0" cy="0"/>
        </a:xfrm>
      </p:grpSpPr>
      <p:sp>
        <p:nvSpPr>
          <p:cNvPr id="4800" name="Google Shape;4800;g54ffc68607_0_2167: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1" name="Google Shape;4801;g54ffc68607_0_2167: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buClr>
                <a:schemeClr val="dk1"/>
              </a:buClr>
              <a:buSzPts val="1100"/>
            </a:pPr>
            <a:r>
              <a:rPr lang="en-GB">
                <a:solidFill>
                  <a:schemeClr val="dk1"/>
                </a:solidFill>
              </a:rPr>
              <a:t>Recall measures the fraction of positive cases that are correctly identified</a:t>
            </a:r>
            <a:endParaRPr>
              <a:solidFill>
                <a:schemeClr val="dk1"/>
              </a:solidFill>
            </a:endParaRPr>
          </a:p>
          <a:p>
            <a:pPr>
              <a:buClr>
                <a:schemeClr val="dk1"/>
              </a:buClr>
              <a:buSzPts val="1100"/>
            </a:pPr>
            <a:endParaRPr>
              <a:solidFill>
                <a:schemeClr val="dk1"/>
              </a:solidFill>
            </a:endParaRPr>
          </a:p>
          <a:p>
            <a:pPr>
              <a:buClr>
                <a:schemeClr val="dk1"/>
              </a:buClr>
              <a:buSzPts val="1100"/>
            </a:pPr>
            <a:r>
              <a:rPr lang="en-GB">
                <a:solidFill>
                  <a:schemeClr val="dk1"/>
                </a:solidFill>
              </a:rPr>
              <a:t>In other words, how many times does the machine predicts there’s a fire when there’s indeed a fire?</a:t>
            </a:r>
            <a:endParaRPr>
              <a:solidFill>
                <a:schemeClr val="dk1"/>
              </a:solidFill>
            </a:endParaRPr>
          </a:p>
          <a:p>
            <a:pPr>
              <a:buClr>
                <a:schemeClr val="dk1"/>
              </a:buClr>
              <a:buSzPts val="1100"/>
            </a:pPr>
            <a:endParaRPr>
              <a:solidFill>
                <a:schemeClr val="dk1"/>
              </a:solidFill>
            </a:endParaRPr>
          </a:p>
          <a:p>
            <a:pPr>
              <a:buClr>
                <a:schemeClr val="dk1"/>
              </a:buClr>
              <a:buSzPts val="1100"/>
            </a:pPr>
            <a:r>
              <a:rPr lang="en-GB">
                <a:solidFill>
                  <a:schemeClr val="dk1"/>
                </a:solidFill>
              </a:rPr>
              <a:t>We want to get this as high as possible. Remember the False negative? </a:t>
            </a:r>
            <a:endParaRPr>
              <a:solidFill>
                <a:schemeClr val="dk1"/>
              </a:solidFill>
            </a:endParaRPr>
          </a:p>
          <a:p>
            <a:pPr>
              <a:buClr>
                <a:schemeClr val="dk1"/>
              </a:buClr>
              <a:buSzPts val="1100"/>
            </a:pPr>
            <a:r>
              <a:rPr lang="en-GB">
                <a:solidFill>
                  <a:schemeClr val="dk1"/>
                </a:solidFill>
              </a:rPr>
              <a:t>This is the case when the machine predicts that there is no fire, when there’s fire! </a:t>
            </a:r>
            <a:endParaRPr>
              <a:solidFill>
                <a:schemeClr val="dk1"/>
              </a:solidFill>
            </a:endParaRPr>
          </a:p>
          <a:p>
            <a:pPr>
              <a:buClr>
                <a:schemeClr val="dk1"/>
              </a:buClr>
              <a:buSzPts val="1100"/>
            </a:pPr>
            <a:endParaRPr>
              <a:solidFill>
                <a:schemeClr val="dk1"/>
              </a:solidFill>
            </a:endParaRPr>
          </a:p>
          <a:p>
            <a:pPr>
              <a:buClr>
                <a:schemeClr val="dk1"/>
              </a:buClr>
              <a:buSzPts val="1100"/>
            </a:pPr>
            <a:r>
              <a:rPr lang="en-GB">
                <a:solidFill>
                  <a:schemeClr val="dk1"/>
                </a:solidFill>
              </a:rPr>
              <a:t>FN and FP, which one will you favour?</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6"/>
        <p:cNvGrpSpPr/>
        <p:nvPr/>
      </p:nvGrpSpPr>
      <p:grpSpPr>
        <a:xfrm>
          <a:off x="0" y="0"/>
          <a:ext cx="0" cy="0"/>
          <a:chOff x="0" y="0"/>
          <a:chExt cx="0" cy="0"/>
        </a:xfrm>
      </p:grpSpPr>
      <p:sp>
        <p:nvSpPr>
          <p:cNvPr id="4807" name="Google Shape;4807;g55826941b3_0_68: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8" name="Google Shape;4808;g55826941b3_0_68: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pPr>
              <a:buClr>
                <a:schemeClr val="dk1"/>
              </a:buClr>
              <a:buSzPts val="1100"/>
            </a:pPr>
            <a:r>
              <a:rPr lang="en-GB">
                <a:solidFill>
                  <a:schemeClr val="dk1"/>
                </a:solidFill>
              </a:rPr>
              <a:t>Which metric is important?</a:t>
            </a:r>
            <a:endParaRPr>
              <a:solidFill>
                <a:schemeClr val="dk1"/>
              </a:solidFill>
            </a:endParaRPr>
          </a:p>
          <a:p>
            <a:pPr>
              <a:buClr>
                <a:schemeClr val="dk1"/>
              </a:buClr>
              <a:buSzPts val="1100"/>
            </a:pPr>
            <a:r>
              <a:rPr lang="en-GB">
                <a:solidFill>
                  <a:schemeClr val="dk1"/>
                </a:solidFill>
              </a:rPr>
              <a:t>It really depends on the cases. </a:t>
            </a:r>
            <a:endParaRPr>
              <a:solidFill>
                <a:schemeClr val="dk1"/>
              </a:solidFill>
            </a:endParaRPr>
          </a:p>
          <a:p>
            <a:pPr>
              <a:buClr>
                <a:schemeClr val="dk1"/>
              </a:buClr>
              <a:buSzPts val="1100"/>
            </a:pPr>
            <a:r>
              <a:rPr lang="en-GB">
                <a:solidFill>
                  <a:schemeClr val="dk1"/>
                </a:solidFill>
              </a:rPr>
              <a:t>In the case of Forest fire, a false negative has very high cost. </a:t>
            </a:r>
            <a:endParaRPr>
              <a:solidFill>
                <a:schemeClr val="dk1"/>
              </a:solidFill>
            </a:endParaRPr>
          </a:p>
          <a:p>
            <a:pPr>
              <a:buClr>
                <a:schemeClr val="dk1"/>
              </a:buClr>
              <a:buSzPts val="1100"/>
            </a:pPr>
            <a:r>
              <a:rPr lang="en-GB">
                <a:solidFill>
                  <a:schemeClr val="dk1"/>
                </a:solidFill>
              </a:rPr>
              <a:t>Imagine there’s no alert even though there’s a fire. The whole forest will be gone!</a:t>
            </a:r>
            <a:endParaRPr>
              <a:solidFill>
                <a:schemeClr val="dk1"/>
              </a:solidFill>
            </a:endParaRPr>
          </a:p>
          <a:p>
            <a:pPr>
              <a:buClr>
                <a:schemeClr val="dk1"/>
              </a:buClr>
              <a:buSzPts val="1100"/>
            </a:pPr>
            <a:endParaRPr>
              <a:solidFill>
                <a:schemeClr val="dk1"/>
              </a:solidFill>
            </a:endParaRPr>
          </a:p>
          <a:p>
            <a:pPr>
              <a:buClr>
                <a:schemeClr val="dk1"/>
              </a:buClr>
              <a:buSzPts val="1100"/>
            </a:pPr>
            <a:r>
              <a:rPr lang="en-GB">
                <a:solidFill>
                  <a:schemeClr val="dk1"/>
                </a:solidFill>
              </a:rPr>
              <a:t>What are some cases when a false negative has high cost?</a:t>
            </a:r>
            <a:endParaRPr>
              <a:solidFill>
                <a:schemeClr val="dk1"/>
              </a:solidFill>
            </a:endParaRPr>
          </a:p>
          <a:p>
            <a:pPr marL="473202" indent="-308896">
              <a:buClr>
                <a:schemeClr val="dk1"/>
              </a:buClr>
              <a:buSzPts val="1100"/>
              <a:buChar char="-"/>
            </a:pPr>
            <a:r>
              <a:rPr lang="en-GB">
                <a:solidFill>
                  <a:schemeClr val="dk1"/>
                </a:solidFill>
              </a:rPr>
              <a:t>Forest fire: Forest fire is not attended to</a:t>
            </a:r>
            <a:endParaRPr>
              <a:solidFill>
                <a:schemeClr val="dk1"/>
              </a:solidFill>
            </a:endParaRPr>
          </a:p>
          <a:p>
            <a:pPr marL="473202" indent="-308896">
              <a:buClr>
                <a:schemeClr val="dk1"/>
              </a:buClr>
              <a:buSzPts val="1100"/>
              <a:buChar char="-"/>
            </a:pPr>
            <a:r>
              <a:rPr lang="en-GB">
                <a:solidFill>
                  <a:schemeClr val="dk1"/>
                </a:solidFill>
              </a:rPr>
              <a:t>Viral outbreak: Virus spread without intervention</a:t>
            </a:r>
            <a:endParaRPr>
              <a:solidFill>
                <a:schemeClr val="dk1"/>
              </a:solidFill>
            </a:endParaRPr>
          </a:p>
          <a:p>
            <a:pPr>
              <a:buClr>
                <a:schemeClr val="dk1"/>
              </a:buClr>
              <a:buSzPts val="1100"/>
            </a:pPr>
            <a:r>
              <a:rPr lang="en-GB">
                <a:solidFill>
                  <a:schemeClr val="dk1"/>
                </a:solidFill>
              </a:rPr>
              <a:t>What are some cases when a false positive has high cost?</a:t>
            </a:r>
            <a:endParaRPr>
              <a:solidFill>
                <a:schemeClr val="dk1"/>
              </a:solidFill>
            </a:endParaRPr>
          </a:p>
          <a:p>
            <a:pPr marL="473202" indent="-308896">
              <a:buClr>
                <a:schemeClr val="dk1"/>
              </a:buClr>
              <a:buSzPts val="1100"/>
              <a:buChar char="-"/>
            </a:pPr>
            <a:r>
              <a:rPr lang="en-GB">
                <a:solidFill>
                  <a:schemeClr val="dk1"/>
                </a:solidFill>
              </a:rPr>
              <a:t>Spam: email holder will miss important information</a:t>
            </a:r>
            <a:endParaRPr>
              <a:solidFill>
                <a:schemeClr val="dk1"/>
              </a:solidFill>
            </a:endParaRPr>
          </a:p>
          <a:p>
            <a:pPr marL="473202" indent="-308896">
              <a:buClr>
                <a:schemeClr val="dk1"/>
              </a:buClr>
              <a:buSzPts val="1100"/>
              <a:buChar char="-"/>
            </a:pPr>
            <a:r>
              <a:rPr lang="en-GB">
                <a:solidFill>
                  <a:schemeClr val="dk1"/>
                </a:solidFill>
              </a:rPr>
              <a:t>Mining: Wasted money on exploration and digging, without any precious metal/ coal underneath the land</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8"/>
        <p:cNvGrpSpPr/>
        <p:nvPr/>
      </p:nvGrpSpPr>
      <p:grpSpPr>
        <a:xfrm>
          <a:off x="0" y="0"/>
          <a:ext cx="0" cy="0"/>
          <a:chOff x="0" y="0"/>
          <a:chExt cx="0" cy="0"/>
        </a:xfrm>
      </p:grpSpPr>
      <p:sp>
        <p:nvSpPr>
          <p:cNvPr id="4819" name="Google Shape;4819;g55826941b3_0_87: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0" name="Google Shape;4820;g55826941b3_0_87: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a:solidFill>
                  <a:srgbClr val="242729"/>
                </a:solidFill>
                <a:highlight>
                  <a:srgbClr val="FFFFFF"/>
                </a:highlight>
              </a:rPr>
              <a:t>If you want to know if your predictions are good, you need these two measures: Recall and Precision. </a:t>
            </a:r>
            <a:endParaRPr>
              <a:solidFill>
                <a:srgbClr val="242729"/>
              </a:solidFill>
              <a:highlight>
                <a:srgbClr val="FFFFFF"/>
              </a:highlight>
            </a:endParaRPr>
          </a:p>
          <a:p>
            <a:endParaRPr>
              <a:solidFill>
                <a:srgbClr val="242729"/>
              </a:solidFill>
              <a:highlight>
                <a:srgbClr val="FFFFFF"/>
              </a:highlight>
            </a:endParaRPr>
          </a:p>
          <a:p>
            <a:r>
              <a:rPr lang="en-GB">
                <a:solidFill>
                  <a:srgbClr val="242729"/>
                </a:solidFill>
                <a:highlight>
                  <a:srgbClr val="FFFFFF"/>
                </a:highlight>
              </a:rPr>
              <a:t>You can have a high precision and a low recall.</a:t>
            </a:r>
            <a:endParaRPr>
              <a:solidFill>
                <a:srgbClr val="242729"/>
              </a:solidFill>
              <a:highlight>
                <a:srgbClr val="FFFFFF"/>
              </a:highlight>
            </a:endParaRPr>
          </a:p>
          <a:p>
            <a:r>
              <a:rPr lang="en-GB">
                <a:solidFill>
                  <a:srgbClr val="242729"/>
                </a:solidFill>
                <a:highlight>
                  <a:srgbClr val="FFFFFF"/>
                </a:highlight>
              </a:rPr>
              <a:t>You can have a precision of 1 (so when you say it's positive, it's actually positive) but still have a very low recall (you predicted 3 true positives but did not account for the 15 other positives). </a:t>
            </a:r>
            <a:endParaRPr>
              <a:solidFill>
                <a:srgbClr val="242729"/>
              </a:solidFill>
              <a:highlight>
                <a:srgbClr val="FFFFFF"/>
              </a:highlight>
            </a:endParaRPr>
          </a:p>
          <a:p>
            <a:endParaRPr>
              <a:solidFill>
                <a:srgbClr val="242729"/>
              </a:solidFill>
              <a:highlight>
                <a:srgbClr val="FFFFFF"/>
              </a:highlight>
            </a:endParaRPr>
          </a:p>
          <a:p>
            <a:r>
              <a:rPr lang="en-GB">
                <a:solidFill>
                  <a:srgbClr val="242729"/>
                </a:solidFill>
                <a:highlight>
                  <a:srgbClr val="FFFFFF"/>
                </a:highlight>
              </a:rPr>
              <a:t>Or you can have a high recall and low precision.</a:t>
            </a:r>
            <a:endParaRPr>
              <a:solidFill>
                <a:srgbClr val="242729"/>
              </a:solidFill>
              <a:highlight>
                <a:srgbClr val="FFFFFF"/>
              </a:highlight>
            </a:endParaRPr>
          </a:p>
          <a:p>
            <a:r>
              <a:rPr lang="en-GB">
                <a:solidFill>
                  <a:srgbClr val="242729"/>
                </a:solidFill>
                <a:highlight>
                  <a:srgbClr val="FFFFFF"/>
                </a:highlight>
              </a:rPr>
              <a:t>You can have a recall of 1 (you correctly predict all positive cases) but still have a very low precision (you also made a lot of false alarm). </a:t>
            </a:r>
            <a:endParaRPr>
              <a:solidFill>
                <a:srgbClr val="242729"/>
              </a:solidFill>
              <a:highlight>
                <a:srgbClr val="FFFFFF"/>
              </a:highlight>
            </a:endParaRPr>
          </a:p>
          <a:p>
            <a:endParaRPr>
              <a:solidFill>
                <a:srgbClr val="242729"/>
              </a:solidFill>
              <a:highlight>
                <a:srgbClr val="FFFFFF"/>
              </a:highlight>
            </a:endParaRPr>
          </a:p>
          <a:p>
            <a:endParaRPr>
              <a:solidFill>
                <a:srgbClr val="242729"/>
              </a:solidFill>
              <a:highlight>
                <a:srgbClr val="FFFFFF"/>
              </a:highlight>
            </a:endParaRPr>
          </a:p>
          <a:p>
            <a:r>
              <a:rPr lang="en-GB">
                <a:solidFill>
                  <a:srgbClr val="242729"/>
                </a:solidFill>
                <a:highlight>
                  <a:srgbClr val="FFFFFF"/>
                </a:highlight>
              </a:rPr>
              <a:t>Precision = (TP) / (TP + FP)</a:t>
            </a:r>
            <a:endParaRPr>
              <a:solidFill>
                <a:srgbClr val="242729"/>
              </a:solidFill>
              <a:highlight>
                <a:srgbClr val="FFFFFF"/>
              </a:highlight>
            </a:endParaRPr>
          </a:p>
          <a:p>
            <a:r>
              <a:rPr lang="en-GB">
                <a:solidFill>
                  <a:srgbClr val="242729"/>
                </a:solidFill>
                <a:highlight>
                  <a:srgbClr val="FFFFFF"/>
                </a:highlight>
              </a:rPr>
              <a:t>Recall = (TP) / (TP + FN)</a:t>
            </a:r>
            <a:endParaRPr>
              <a:solidFill>
                <a:srgbClr val="242729"/>
              </a:solidFill>
              <a:highlight>
                <a:srgbClr val="FFFFFF"/>
              </a:highlight>
            </a:endParaRPr>
          </a:p>
          <a:p>
            <a:endParaRPr>
              <a:solidFill>
                <a:srgbClr val="242729"/>
              </a:solidFill>
              <a:highlight>
                <a:srgbClr val="FFFFFF"/>
              </a:highlight>
            </a:endParaRPr>
          </a:p>
          <a:p>
            <a:endParaRPr>
              <a:solidFill>
                <a:srgbClr val="242729"/>
              </a:solidFill>
              <a:highlight>
                <a:srgbClr val="FFFFFF"/>
              </a:highlight>
            </a:endParaRPr>
          </a:p>
          <a:p>
            <a:endParaRPr>
              <a:solidFill>
                <a:srgbClr val="242729"/>
              </a:solidFill>
              <a:highlight>
                <a:srgbClr val="FFFFFF"/>
              </a:highlight>
            </a:endParaRPr>
          </a:p>
          <a:p>
            <a:endParaRPr>
              <a:solidFill>
                <a:srgbClr val="242729"/>
              </a:solidFill>
              <a:highlight>
                <a:srgbClr val="FFFFFF"/>
              </a:highlight>
            </a:endParaRPr>
          </a:p>
          <a:p>
            <a:pPr>
              <a:buClr>
                <a:schemeClr val="dk1"/>
              </a:buClr>
              <a:buSzPts val="1100"/>
            </a:pPr>
            <a:endParaRPr>
              <a:solidFill>
                <a:srgbClr val="242729"/>
              </a:solidFill>
              <a:highlight>
                <a:srgbClr val="FFFFFF"/>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8"/>
        <p:cNvGrpSpPr/>
        <p:nvPr/>
      </p:nvGrpSpPr>
      <p:grpSpPr>
        <a:xfrm>
          <a:off x="0" y="0"/>
          <a:ext cx="0" cy="0"/>
          <a:chOff x="0" y="0"/>
          <a:chExt cx="0" cy="0"/>
        </a:xfrm>
      </p:grpSpPr>
      <p:sp>
        <p:nvSpPr>
          <p:cNvPr id="4829" name="Google Shape;4829;g521aec7651_0_2240: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0" name="Google Shape;4830;g521aec7651_0_2240: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a:t>In the previous slide, we mention about the importance of balance between recall or precision. </a:t>
            </a:r>
            <a:endParaRPr/>
          </a:p>
          <a:p>
            <a:r>
              <a:rPr lang="en-GB"/>
              <a:t>The F1 score is a measure of balance between precision and recall. </a:t>
            </a:r>
            <a:endParaRPr/>
          </a:p>
          <a:p>
            <a:endParaRPr/>
          </a:p>
          <a:p>
            <a:r>
              <a:rPr lang="en-GB"/>
              <a:t>Look at the formula. Imagine the perfect scenario when we have the value of 1(100%) for both precision and recall. </a:t>
            </a:r>
            <a:endParaRPr/>
          </a:p>
          <a:p>
            <a:r>
              <a:rPr lang="en-GB"/>
              <a:t>What F1 value do you get?</a:t>
            </a:r>
            <a:endParaRPr/>
          </a:p>
          <a:p>
            <a:r>
              <a:rPr lang="en-GB"/>
              <a:t>You get 1</a:t>
            </a:r>
            <a:endParaRPr/>
          </a:p>
          <a:p>
            <a:endParaRPr/>
          </a:p>
          <a:p>
            <a:r>
              <a:rPr lang="en-GB"/>
              <a:t>1 is the perfect F1 value. </a:t>
            </a:r>
            <a:endParaRPr/>
          </a:p>
          <a:p>
            <a:r>
              <a:rPr lang="en-GB"/>
              <a:t>Now, imagine low score for both precision. Say, 0.1. </a:t>
            </a:r>
            <a:endParaRPr/>
          </a:p>
          <a:p>
            <a:r>
              <a:rPr lang="en-GB"/>
              <a:t>What F1 value do you get?</a:t>
            </a:r>
            <a:endParaRPr/>
          </a:p>
          <a:p>
            <a:r>
              <a:rPr lang="en-GB"/>
              <a:t>You get 0.1</a:t>
            </a:r>
            <a:endParaRPr/>
          </a:p>
          <a:p>
            <a:endParaRPr/>
          </a:p>
          <a:p>
            <a:r>
              <a:rPr lang="en-GB"/>
              <a:t>What happen when you get very high precision and low recall?</a:t>
            </a:r>
            <a:endParaRPr/>
          </a:p>
          <a:p>
            <a:pPr>
              <a:buClr>
                <a:schemeClr val="dk1"/>
              </a:buClr>
              <a:buSzPts val="1100"/>
            </a:pPr>
            <a:r>
              <a:rPr lang="en-GB">
                <a:solidFill>
                  <a:schemeClr val="dk1"/>
                </a:solidFill>
              </a:rPr>
              <a:t>What happen when you get very low precision and high recall?</a:t>
            </a:r>
            <a:endParaRPr/>
          </a:p>
          <a:p>
            <a:pPr>
              <a:buClr>
                <a:schemeClr val="dk1"/>
              </a:buClr>
              <a:buSzPts val="1100"/>
            </a:pPr>
            <a:r>
              <a:rPr lang="en-GB">
                <a:solidFill>
                  <a:schemeClr val="dk1"/>
                </a:solidFill>
              </a:rPr>
              <a:t>What happen when you get high precision and high recall?</a:t>
            </a:r>
            <a:endParaRPr/>
          </a:p>
          <a:p>
            <a:endParaRPr/>
          </a:p>
          <a:p>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3"/>
        <p:cNvGrpSpPr/>
        <p:nvPr/>
      </p:nvGrpSpPr>
      <p:grpSpPr>
        <a:xfrm>
          <a:off x="0" y="0"/>
          <a:ext cx="0" cy="0"/>
          <a:chOff x="0" y="0"/>
          <a:chExt cx="0" cy="0"/>
        </a:xfrm>
      </p:grpSpPr>
      <p:sp>
        <p:nvSpPr>
          <p:cNvPr id="4724" name="Google Shape;4724;g521aec7651_0_2139: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5" name="Google Shape;4725;g521aec7651_0_2139: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dirty="0"/>
              <a:t>Let’s do some practice questions.</a:t>
            </a:r>
          </a:p>
        </p:txBody>
      </p:sp>
    </p:spTree>
    <p:extLst>
      <p:ext uri="{BB962C8B-B14F-4D97-AF65-F5344CB8AC3E}">
        <p14:creationId xmlns:p14="http://schemas.microsoft.com/office/powerpoint/2010/main" val="23119476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0"/>
        <p:cNvGrpSpPr/>
        <p:nvPr/>
      </p:nvGrpSpPr>
      <p:grpSpPr>
        <a:xfrm>
          <a:off x="0" y="0"/>
          <a:ext cx="0" cy="0"/>
          <a:chOff x="0" y="0"/>
          <a:chExt cx="0" cy="0"/>
        </a:xfrm>
      </p:grpSpPr>
      <p:sp>
        <p:nvSpPr>
          <p:cNvPr id="4841" name="Google Shape;4841;g54ffc68607_0_2287: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2" name="Google Shape;4842;g54ffc68607_0_2287: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dirty="0"/>
              <a:t>Normal example</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7"/>
        <p:cNvGrpSpPr/>
        <p:nvPr/>
      </p:nvGrpSpPr>
      <p:grpSpPr>
        <a:xfrm>
          <a:off x="0" y="0"/>
          <a:ext cx="0" cy="0"/>
          <a:chOff x="0" y="0"/>
          <a:chExt cx="0" cy="0"/>
        </a:xfrm>
      </p:grpSpPr>
      <p:sp>
        <p:nvSpPr>
          <p:cNvPr id="4848" name="Google Shape;4848;g54ffc68607_0_2295: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9" name="Google Shape;4849;g54ffc68607_0_2295: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dirty="0"/>
              <a:t>Example where accuracy may not be the best metric</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54ffc68607_0_2302: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54ffc68607_0_2302: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dirty="0"/>
              <a:t>Example where Precision may not be the best metric</a:t>
            </a:r>
            <a:endParaRPr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1"/>
        <p:cNvGrpSpPr/>
        <p:nvPr/>
      </p:nvGrpSpPr>
      <p:grpSpPr>
        <a:xfrm>
          <a:off x="0" y="0"/>
          <a:ext cx="0" cy="0"/>
          <a:chOff x="0" y="0"/>
          <a:chExt cx="0" cy="0"/>
        </a:xfrm>
      </p:grpSpPr>
      <p:sp>
        <p:nvSpPr>
          <p:cNvPr id="4862" name="Google Shape;4862;g54ffc68607_0_2308: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3" name="Google Shape;4863;g54ffc68607_0_2308: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dirty="0"/>
              <a:t>Example where recall may not be the best metric</a:t>
            </a:r>
            <a:endParaRPr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1"/>
        <p:cNvGrpSpPr/>
        <p:nvPr/>
      </p:nvGrpSpPr>
      <p:grpSpPr>
        <a:xfrm>
          <a:off x="0" y="0"/>
          <a:ext cx="0" cy="0"/>
          <a:chOff x="0" y="0"/>
          <a:chExt cx="0" cy="0"/>
        </a:xfrm>
      </p:grpSpPr>
      <p:sp>
        <p:nvSpPr>
          <p:cNvPr id="4862" name="Google Shape;4862;g54ffc68607_0_2308:notes"/>
          <p:cNvSpPr>
            <a:spLocks noGrp="1" noRot="1" noChangeAspect="1"/>
          </p:cNvSpPr>
          <p:nvPr>
            <p:ph type="sldImg" idx="2"/>
          </p:nvPr>
        </p:nvSpPr>
        <p:spPr>
          <a:xfrm>
            <a:off x="438150" y="706438"/>
            <a:ext cx="6275388" cy="353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3" name="Google Shape;4863;g54ffc68607_0_2308:notes"/>
          <p:cNvSpPr txBox="1">
            <a:spLocks noGrp="1"/>
          </p:cNvSpPr>
          <p:nvPr>
            <p:ph type="body" idx="1"/>
          </p:nvPr>
        </p:nvSpPr>
        <p:spPr>
          <a:xfrm>
            <a:off x="715228" y="4472433"/>
            <a:ext cx="5721824" cy="4237041"/>
          </a:xfrm>
          <a:prstGeom prst="rect">
            <a:avLst/>
          </a:prstGeom>
        </p:spPr>
        <p:txBody>
          <a:bodyPr spcFirstLastPara="1" wrap="square" lIns="94625" tIns="94625" rIns="94625" bIns="94625" anchor="t" anchorCtr="0">
            <a:noAutofit/>
          </a:bodyPr>
          <a:lstStyle/>
          <a:p>
            <a:r>
              <a:rPr lang="en-GB" dirty="0"/>
              <a:t>Example where recall may not be the best metric</a:t>
            </a:r>
            <a:endParaRPr dirty="0"/>
          </a:p>
        </p:txBody>
      </p:sp>
    </p:spTree>
    <p:extLst>
      <p:ext uri="{BB962C8B-B14F-4D97-AF65-F5344CB8AC3E}">
        <p14:creationId xmlns:p14="http://schemas.microsoft.com/office/powerpoint/2010/main" val="2786467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ts val="1100"/>
            </a:pPr>
            <a:r>
              <a:rPr lang="en-US" dirty="0">
                <a:solidFill>
                  <a:schemeClr val="dk1"/>
                </a:solidFill>
              </a:rPr>
              <a:t>Now that we’ve learned some basic statistics it’s time we do a little practice using what we’ve learned. Let’s set up </a:t>
            </a:r>
            <a:r>
              <a:rPr lang="en-US" dirty="0" err="1">
                <a:solidFill>
                  <a:schemeClr val="dk1"/>
                </a:solidFill>
              </a:rPr>
              <a:t>Jupyter</a:t>
            </a:r>
            <a:r>
              <a:rPr lang="en-US" dirty="0">
                <a:solidFill>
                  <a:schemeClr val="dk1"/>
                </a:solidFill>
              </a:rPr>
              <a:t>.</a:t>
            </a:r>
          </a:p>
          <a:p>
            <a:pPr>
              <a:buClr>
                <a:schemeClr val="dk1"/>
              </a:buClr>
              <a:buSzPts val="1100"/>
            </a:pPr>
            <a:r>
              <a:rPr lang="en-US" dirty="0">
                <a:solidFill>
                  <a:schemeClr val="dk1"/>
                </a:solidFill>
              </a:rPr>
              <a:t>[Go to instructions to setup </a:t>
            </a:r>
            <a:r>
              <a:rPr lang="en-US" dirty="0" err="1">
                <a:solidFill>
                  <a:schemeClr val="dk1"/>
                </a:solidFill>
              </a:rPr>
              <a:t>jupyter</a:t>
            </a:r>
            <a:r>
              <a:rPr lang="en-US" dirty="0">
                <a:solidFill>
                  <a:schemeClr val="dk1"/>
                </a:solidFill>
              </a:rPr>
              <a:t>]</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6</a:t>
            </a:fld>
            <a:endParaRPr lang="en-US" dirty="0"/>
          </a:p>
        </p:txBody>
      </p:sp>
    </p:spTree>
    <p:extLst>
      <p:ext uri="{BB962C8B-B14F-4D97-AF65-F5344CB8AC3E}">
        <p14:creationId xmlns:p14="http://schemas.microsoft.com/office/powerpoint/2010/main" val="2570123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dk1"/>
                </a:solidFill>
              </a:rPr>
              <a:t>Now we will do some python recap with the basic statistics (mean, median, mode) we learned about. [Go to </a:t>
            </a:r>
            <a:r>
              <a:rPr lang="en-US" dirty="0" err="1">
                <a:solidFill>
                  <a:schemeClr val="dk1"/>
                </a:solidFill>
              </a:rPr>
              <a:t>IPython</a:t>
            </a:r>
            <a:r>
              <a:rPr lang="en-US" dirty="0">
                <a:solidFill>
                  <a:schemeClr val="dk1"/>
                </a:solidFill>
              </a:rPr>
              <a:t> Notebook]</a:t>
            </a:r>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7</a:t>
            </a:fld>
            <a:endParaRPr lang="en-US" dirty="0"/>
          </a:p>
        </p:txBody>
      </p:sp>
    </p:spTree>
    <p:extLst>
      <p:ext uri="{BB962C8B-B14F-4D97-AF65-F5344CB8AC3E}">
        <p14:creationId xmlns:p14="http://schemas.microsoft.com/office/powerpoint/2010/main" val="2570123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9"/>
        <p:cNvGrpSpPr/>
        <p:nvPr/>
      </p:nvGrpSpPr>
      <p:grpSpPr>
        <a:xfrm>
          <a:off x="0" y="0"/>
          <a:ext cx="0" cy="0"/>
          <a:chOff x="0" y="0"/>
          <a:chExt cx="0" cy="0"/>
        </a:xfrm>
      </p:grpSpPr>
      <p:sp>
        <p:nvSpPr>
          <p:cNvPr id="4410" name="Google Shape;4410;g55826941b3_0_104:notes"/>
          <p:cNvSpPr>
            <a:spLocks noGrp="1" noRot="1" noChangeAspect="1"/>
          </p:cNvSpPr>
          <p:nvPr>
            <p:ph type="sldImg" idx="2"/>
          </p:nvPr>
        </p:nvSpPr>
        <p:spPr>
          <a:xfrm>
            <a:off x="750888" y="1176338"/>
            <a:ext cx="5651500" cy="31781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1" name="Google Shape;4411;g55826941b3_0_104:notes"/>
          <p:cNvSpPr txBox="1">
            <a:spLocks noGrp="1"/>
          </p:cNvSpPr>
          <p:nvPr>
            <p:ph type="body" idx="1"/>
          </p:nvPr>
        </p:nvSpPr>
        <p:spPr>
          <a:xfrm>
            <a:off x="715228" y="4531280"/>
            <a:ext cx="5721824" cy="3707566"/>
          </a:xfrm>
          <a:prstGeom prst="rect">
            <a:avLst/>
          </a:prstGeom>
          <a:noFill/>
          <a:ln>
            <a:noFill/>
          </a:ln>
        </p:spPr>
        <p:txBody>
          <a:bodyPr spcFirstLastPara="1" wrap="square" lIns="94625" tIns="47300" rIns="94625" bIns="47300" anchor="t" anchorCtr="0">
            <a:noAutofit/>
          </a:bodyPr>
          <a:lstStyle/>
          <a:p>
            <a:pPr>
              <a:buClr>
                <a:schemeClr val="dk1"/>
              </a:buClr>
              <a:buSzPts val="1100"/>
            </a:pPr>
            <a:r>
              <a:rPr lang="en-GB"/>
              <a:t>In data domain, we use computers to give us insights using our numerical data.</a:t>
            </a:r>
            <a:endParaRPr/>
          </a:p>
        </p:txBody>
      </p:sp>
      <p:sp>
        <p:nvSpPr>
          <p:cNvPr id="4412" name="Google Shape;4412;g55826941b3_0_104:notes"/>
          <p:cNvSpPr txBox="1">
            <a:spLocks noGrp="1"/>
          </p:cNvSpPr>
          <p:nvPr>
            <p:ph type="sldNum" idx="12"/>
          </p:nvPr>
        </p:nvSpPr>
        <p:spPr>
          <a:xfrm>
            <a:off x="4051304" y="8943231"/>
            <a:ext cx="3099321" cy="472327"/>
          </a:xfrm>
          <a:prstGeom prst="rect">
            <a:avLst/>
          </a:prstGeom>
          <a:noFill/>
          <a:ln>
            <a:noFill/>
          </a:ln>
        </p:spPr>
        <p:txBody>
          <a:bodyPr spcFirstLastPara="1" wrap="square" lIns="94625" tIns="47300" rIns="94625" bIns="47300" anchor="b" anchorCtr="0">
            <a:noAutofit/>
          </a:bodyPr>
          <a:lstStyle/>
          <a:p>
            <a:pPr>
              <a:buClr>
                <a:srgbClr val="000000"/>
              </a:buClr>
              <a:buSzPts val="1200"/>
            </a:pPr>
            <a:fld id="{00000000-1234-1234-1234-123412341234}" type="slidenum">
              <a:rPr lang="en-GB">
                <a:solidFill>
                  <a:schemeClr val="dk1"/>
                </a:solidFill>
                <a:latin typeface="Calibri"/>
                <a:ea typeface="Calibri"/>
                <a:cs typeface="Calibri"/>
                <a:sym typeface="Calibri"/>
              </a:rPr>
              <a:pPr>
                <a:buClr>
                  <a:srgbClr val="000000"/>
                </a:buClr>
                <a:buSzPts val="1200"/>
              </a:pPr>
              <a:t>8</a:t>
            </a:fld>
            <a:endParaRPr>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8"/>
        <p:cNvGrpSpPr/>
        <p:nvPr/>
      </p:nvGrpSpPr>
      <p:grpSpPr>
        <a:xfrm>
          <a:off x="0" y="0"/>
          <a:ext cx="0" cy="0"/>
          <a:chOff x="0" y="0"/>
          <a:chExt cx="0" cy="0"/>
        </a:xfrm>
      </p:grpSpPr>
      <p:sp>
        <p:nvSpPr>
          <p:cNvPr id="4419" name="Google Shape;4419;g55826941b3_0_352:notes"/>
          <p:cNvSpPr>
            <a:spLocks noGrp="1" noRot="1" noChangeAspect="1"/>
          </p:cNvSpPr>
          <p:nvPr>
            <p:ph type="sldImg" idx="2"/>
          </p:nvPr>
        </p:nvSpPr>
        <p:spPr>
          <a:xfrm>
            <a:off x="750888" y="1176338"/>
            <a:ext cx="5651500" cy="31781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20" name="Google Shape;4420;g55826941b3_0_352:notes"/>
          <p:cNvSpPr txBox="1">
            <a:spLocks noGrp="1"/>
          </p:cNvSpPr>
          <p:nvPr>
            <p:ph type="body" idx="1"/>
          </p:nvPr>
        </p:nvSpPr>
        <p:spPr>
          <a:xfrm>
            <a:off x="715228" y="4531280"/>
            <a:ext cx="5721824" cy="3707566"/>
          </a:xfrm>
          <a:prstGeom prst="rect">
            <a:avLst/>
          </a:prstGeom>
          <a:noFill/>
          <a:ln>
            <a:noFill/>
          </a:ln>
        </p:spPr>
        <p:txBody>
          <a:bodyPr spcFirstLastPara="1" wrap="square" lIns="94625" tIns="47300" rIns="94625" bIns="47300" anchor="t" anchorCtr="0">
            <a:noAutofit/>
          </a:bodyPr>
          <a:lstStyle/>
          <a:p>
            <a:pPr>
              <a:buClr>
                <a:schemeClr val="dk1"/>
              </a:buClr>
              <a:buSzPts val="1100"/>
            </a:pPr>
            <a:r>
              <a:rPr lang="en-GB" dirty="0"/>
              <a:t>What are some applications of AI in data domain you can think of?</a:t>
            </a:r>
            <a:endParaRPr dirty="0"/>
          </a:p>
          <a:p>
            <a:pPr>
              <a:buClr>
                <a:schemeClr val="dk1"/>
              </a:buClr>
              <a:buSzPts val="1100"/>
            </a:pPr>
            <a:endParaRPr dirty="0"/>
          </a:p>
          <a:p>
            <a:pPr>
              <a:buClr>
                <a:schemeClr val="dk1"/>
              </a:buClr>
              <a:buSzPts val="900"/>
            </a:pPr>
            <a:endParaRPr dirty="0"/>
          </a:p>
        </p:txBody>
      </p:sp>
      <p:sp>
        <p:nvSpPr>
          <p:cNvPr id="4421" name="Google Shape;4421;g55826941b3_0_352:notes"/>
          <p:cNvSpPr txBox="1">
            <a:spLocks noGrp="1"/>
          </p:cNvSpPr>
          <p:nvPr>
            <p:ph type="sldNum" idx="12"/>
          </p:nvPr>
        </p:nvSpPr>
        <p:spPr>
          <a:xfrm>
            <a:off x="4051304" y="8943231"/>
            <a:ext cx="3099321" cy="472327"/>
          </a:xfrm>
          <a:prstGeom prst="rect">
            <a:avLst/>
          </a:prstGeom>
          <a:noFill/>
          <a:ln>
            <a:noFill/>
          </a:ln>
        </p:spPr>
        <p:txBody>
          <a:bodyPr spcFirstLastPara="1" wrap="square" lIns="94625" tIns="47300" rIns="94625" bIns="47300" anchor="b" anchorCtr="0">
            <a:noAutofit/>
          </a:bodyPr>
          <a:lstStyle/>
          <a:p>
            <a:pPr>
              <a:buClr>
                <a:srgbClr val="000000"/>
              </a:buClr>
              <a:buSzPts val="1200"/>
            </a:pPr>
            <a:fld id="{00000000-1234-1234-1234-123412341234}" type="slidenum">
              <a:rPr lang="en-GB">
                <a:solidFill>
                  <a:schemeClr val="dk1"/>
                </a:solidFill>
                <a:latin typeface="Calibri"/>
                <a:ea typeface="Calibri"/>
                <a:cs typeface="Calibri"/>
                <a:sym typeface="Calibri"/>
              </a:rPr>
              <a:pPr>
                <a:buClr>
                  <a:srgbClr val="000000"/>
                </a:buClr>
                <a:buSzPts val="1200"/>
              </a:pPr>
              <a:t>9</a:t>
            </a:fld>
            <a:endParaRPr>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sz="2800" b="0" i="0" baseline="0">
                <a:solidFill>
                  <a:schemeClr val="tx2"/>
                </a:solidFill>
                <a:latin typeface="+mj-lt"/>
                <a:cs typeface="Arial" panose="020B0604020202020204" pitchFamily="34" charset="0"/>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200">
                <a:solidFill>
                  <a:schemeClr val="tx2"/>
                </a:solidFill>
              </a:defRPr>
            </a:lvl5pPr>
          </a:lstStyle>
          <a:p>
            <a:pPr lvl="0"/>
            <a:r>
              <a:rPr lang="en-US" dirty="0"/>
              <a:t>18pt Intel Clear body text</a:t>
            </a:r>
          </a:p>
          <a:p>
            <a:pPr lvl="1"/>
            <a:r>
              <a:rPr lang="en-US" dirty="0"/>
              <a:t>18pt Intel Clear bullet one</a:t>
            </a:r>
          </a:p>
          <a:p>
            <a:pPr lvl="2"/>
            <a:r>
              <a:rPr lang="en-US" dirty="0"/>
              <a:t>16pt Intel Clear sub-bullet</a:t>
            </a:r>
          </a:p>
          <a:p>
            <a:pPr lvl="3"/>
            <a:r>
              <a:rPr lang="en-US" dirty="0"/>
              <a:t>14pt Intel Clear fourth level</a:t>
            </a:r>
          </a:p>
          <a:p>
            <a:pPr lvl="4"/>
            <a:r>
              <a:rPr lang="en-US" dirty="0"/>
              <a:t>12pt Intel Clear fifth level</a:t>
            </a:r>
          </a:p>
        </p:txBody>
      </p:sp>
    </p:spTree>
    <p:extLst>
      <p:ext uri="{BB962C8B-B14F-4D97-AF65-F5344CB8AC3E}">
        <p14:creationId xmlns:p14="http://schemas.microsoft.com/office/powerpoint/2010/main" val="167672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722"/>
        <p:cNvGrpSpPr/>
        <p:nvPr/>
      </p:nvGrpSpPr>
      <p:grpSpPr>
        <a:xfrm>
          <a:off x="0" y="0"/>
          <a:ext cx="0" cy="0"/>
          <a:chOff x="0" y="0"/>
          <a:chExt cx="0" cy="0"/>
        </a:xfrm>
      </p:grpSpPr>
      <p:sp>
        <p:nvSpPr>
          <p:cNvPr id="723" name="Google Shape;723;p17"/>
          <p:cNvSpPr/>
          <p:nvPr/>
        </p:nvSpPr>
        <p:spPr>
          <a:xfrm>
            <a:off x="8264685" y="102476"/>
            <a:ext cx="133107" cy="10113"/>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17"/>
          <p:cNvSpPr/>
          <p:nvPr/>
        </p:nvSpPr>
        <p:spPr>
          <a:xfrm>
            <a:off x="1221299" y="176256"/>
            <a:ext cx="47711" cy="35271"/>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17"/>
          <p:cNvSpPr/>
          <p:nvPr/>
        </p:nvSpPr>
        <p:spPr>
          <a:xfrm>
            <a:off x="1169696" y="129328"/>
            <a:ext cx="148971" cy="119114"/>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17"/>
          <p:cNvSpPr/>
          <p:nvPr/>
        </p:nvSpPr>
        <p:spPr>
          <a:xfrm>
            <a:off x="1552916" y="164549"/>
            <a:ext cx="43759" cy="38609"/>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17"/>
          <p:cNvSpPr/>
          <p:nvPr/>
        </p:nvSpPr>
        <p:spPr>
          <a:xfrm>
            <a:off x="1241174" y="151"/>
            <a:ext cx="19934" cy="114132"/>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17"/>
          <p:cNvSpPr/>
          <p:nvPr/>
        </p:nvSpPr>
        <p:spPr>
          <a:xfrm>
            <a:off x="1570785" y="151"/>
            <a:ext cx="146966" cy="110744"/>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17"/>
          <p:cNvSpPr/>
          <p:nvPr/>
        </p:nvSpPr>
        <p:spPr>
          <a:xfrm>
            <a:off x="85559" y="151"/>
            <a:ext cx="147025" cy="23564"/>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0" name="Google Shape;730;p17"/>
          <p:cNvSpPr/>
          <p:nvPr/>
        </p:nvSpPr>
        <p:spPr>
          <a:xfrm>
            <a:off x="1513225" y="119265"/>
            <a:ext cx="137058" cy="119114"/>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1" name="Google Shape;731;p17"/>
          <p:cNvSpPr/>
          <p:nvPr/>
        </p:nvSpPr>
        <p:spPr>
          <a:xfrm>
            <a:off x="1471530" y="52161"/>
            <a:ext cx="35798" cy="33577"/>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17"/>
          <p:cNvSpPr/>
          <p:nvPr/>
        </p:nvSpPr>
        <p:spPr>
          <a:xfrm>
            <a:off x="1251082" y="151"/>
            <a:ext cx="137117" cy="112438"/>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3" name="Google Shape;733;p17"/>
          <p:cNvSpPr/>
          <p:nvPr/>
        </p:nvSpPr>
        <p:spPr>
          <a:xfrm>
            <a:off x="1404004" y="151"/>
            <a:ext cx="19934" cy="10406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4" name="Google Shape;734;p17"/>
          <p:cNvSpPr/>
          <p:nvPr/>
        </p:nvSpPr>
        <p:spPr>
          <a:xfrm>
            <a:off x="1737566" y="151"/>
            <a:ext cx="147025" cy="94006"/>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17"/>
          <p:cNvSpPr/>
          <p:nvPr/>
        </p:nvSpPr>
        <p:spPr>
          <a:xfrm>
            <a:off x="907611" y="3539"/>
            <a:ext cx="148971" cy="117420"/>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17"/>
          <p:cNvSpPr/>
          <p:nvPr/>
        </p:nvSpPr>
        <p:spPr>
          <a:xfrm>
            <a:off x="1135962" y="63917"/>
            <a:ext cx="25831" cy="35271"/>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17"/>
          <p:cNvSpPr/>
          <p:nvPr/>
        </p:nvSpPr>
        <p:spPr>
          <a:xfrm>
            <a:off x="971127" y="70593"/>
            <a:ext cx="33852" cy="35271"/>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8" name="Google Shape;738;p17"/>
          <p:cNvSpPr/>
          <p:nvPr/>
        </p:nvSpPr>
        <p:spPr>
          <a:xfrm>
            <a:off x="623646" y="151"/>
            <a:ext cx="23885"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9" name="Google Shape;739;p17"/>
          <p:cNvSpPr/>
          <p:nvPr/>
        </p:nvSpPr>
        <p:spPr>
          <a:xfrm>
            <a:off x="-39527" y="1283251"/>
            <a:ext cx="462718" cy="60050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17"/>
          <p:cNvSpPr/>
          <p:nvPr/>
        </p:nvSpPr>
        <p:spPr>
          <a:xfrm>
            <a:off x="413224" y="25309"/>
            <a:ext cx="17928" cy="117470"/>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17"/>
          <p:cNvSpPr/>
          <p:nvPr/>
        </p:nvSpPr>
        <p:spPr>
          <a:xfrm>
            <a:off x="1306695" y="58886"/>
            <a:ext cx="29841" cy="38609"/>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17"/>
          <p:cNvSpPr/>
          <p:nvPr/>
        </p:nvSpPr>
        <p:spPr>
          <a:xfrm>
            <a:off x="444952" y="151"/>
            <a:ext cx="133107" cy="8469"/>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17"/>
          <p:cNvSpPr/>
          <p:nvPr/>
        </p:nvSpPr>
        <p:spPr>
          <a:xfrm>
            <a:off x="742776" y="5183"/>
            <a:ext cx="147025" cy="134258"/>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17"/>
          <p:cNvSpPr/>
          <p:nvPr/>
        </p:nvSpPr>
        <p:spPr>
          <a:xfrm>
            <a:off x="472788" y="75625"/>
            <a:ext cx="41754" cy="52059"/>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17"/>
          <p:cNvSpPr/>
          <p:nvPr/>
        </p:nvSpPr>
        <p:spPr>
          <a:xfrm>
            <a:off x="423131" y="20277"/>
            <a:ext cx="137058" cy="120807"/>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17"/>
          <p:cNvSpPr/>
          <p:nvPr/>
        </p:nvSpPr>
        <p:spPr>
          <a:xfrm>
            <a:off x="599821" y="151"/>
            <a:ext cx="10026"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17"/>
          <p:cNvSpPr/>
          <p:nvPr/>
        </p:nvSpPr>
        <p:spPr>
          <a:xfrm>
            <a:off x="1004920" y="130972"/>
            <a:ext cx="146966" cy="134258"/>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17"/>
          <p:cNvSpPr/>
          <p:nvPr/>
        </p:nvSpPr>
        <p:spPr>
          <a:xfrm>
            <a:off x="1008871" y="276887"/>
            <a:ext cx="15923" cy="115826"/>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17"/>
          <p:cNvSpPr/>
          <p:nvPr/>
        </p:nvSpPr>
        <p:spPr>
          <a:xfrm>
            <a:off x="1066431" y="181287"/>
            <a:ext cx="35798" cy="35271"/>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17"/>
          <p:cNvSpPr/>
          <p:nvPr/>
        </p:nvSpPr>
        <p:spPr>
          <a:xfrm>
            <a:off x="1074392" y="151"/>
            <a:ext cx="150976" cy="117470"/>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17"/>
          <p:cNvSpPr/>
          <p:nvPr/>
        </p:nvSpPr>
        <p:spPr>
          <a:xfrm>
            <a:off x="1632355" y="48823"/>
            <a:ext cx="35798" cy="35271"/>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17"/>
          <p:cNvSpPr/>
          <p:nvPr/>
        </p:nvSpPr>
        <p:spPr>
          <a:xfrm>
            <a:off x="734873" y="189707"/>
            <a:ext cx="33793" cy="41946"/>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17"/>
          <p:cNvSpPr/>
          <p:nvPr/>
        </p:nvSpPr>
        <p:spPr>
          <a:xfrm>
            <a:off x="683211" y="147760"/>
            <a:ext cx="139063" cy="119114"/>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17"/>
          <p:cNvSpPr/>
          <p:nvPr/>
        </p:nvSpPr>
        <p:spPr>
          <a:xfrm>
            <a:off x="891747" y="186319"/>
            <a:ext cx="49657" cy="36965"/>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17"/>
          <p:cNvSpPr/>
          <p:nvPr/>
        </p:nvSpPr>
        <p:spPr>
          <a:xfrm>
            <a:off x="800395" y="72287"/>
            <a:ext cx="41754" cy="48672"/>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17"/>
          <p:cNvSpPr/>
          <p:nvPr/>
        </p:nvSpPr>
        <p:spPr>
          <a:xfrm>
            <a:off x="-39527" y="1232935"/>
            <a:ext cx="520277" cy="68848"/>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17"/>
          <p:cNvSpPr/>
          <p:nvPr/>
        </p:nvSpPr>
        <p:spPr>
          <a:xfrm>
            <a:off x="838139" y="141035"/>
            <a:ext cx="150917" cy="120807"/>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17"/>
          <p:cNvSpPr/>
          <p:nvPr/>
        </p:nvSpPr>
        <p:spPr>
          <a:xfrm>
            <a:off x="2214675" y="4540518"/>
            <a:ext cx="1314494" cy="612207"/>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17"/>
          <p:cNvSpPr/>
          <p:nvPr/>
        </p:nvSpPr>
        <p:spPr>
          <a:xfrm>
            <a:off x="210645" y="297014"/>
            <a:ext cx="154927" cy="120857"/>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17"/>
          <p:cNvSpPr/>
          <p:nvPr/>
        </p:nvSpPr>
        <p:spPr>
          <a:xfrm>
            <a:off x="2013569" y="505002"/>
            <a:ext cx="145020" cy="147659"/>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17"/>
          <p:cNvSpPr/>
          <p:nvPr/>
        </p:nvSpPr>
        <p:spPr>
          <a:xfrm>
            <a:off x="2178345" y="567074"/>
            <a:ext cx="150976" cy="80555"/>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17"/>
          <p:cNvSpPr/>
          <p:nvPr/>
        </p:nvSpPr>
        <p:spPr>
          <a:xfrm>
            <a:off x="2237910" y="590538"/>
            <a:ext cx="31847" cy="36965"/>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17"/>
          <p:cNvSpPr/>
          <p:nvPr/>
        </p:nvSpPr>
        <p:spPr>
          <a:xfrm>
            <a:off x="2063226" y="528515"/>
            <a:ext cx="51662" cy="28545"/>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17"/>
          <p:cNvSpPr/>
          <p:nvPr/>
        </p:nvSpPr>
        <p:spPr>
          <a:xfrm>
            <a:off x="1959961" y="359086"/>
            <a:ext cx="359453" cy="140934"/>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17"/>
          <p:cNvSpPr/>
          <p:nvPr/>
        </p:nvSpPr>
        <p:spPr>
          <a:xfrm>
            <a:off x="103428" y="568768"/>
            <a:ext cx="147025" cy="154335"/>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17"/>
          <p:cNvSpPr/>
          <p:nvPr/>
        </p:nvSpPr>
        <p:spPr>
          <a:xfrm>
            <a:off x="-39527" y="3072894"/>
            <a:ext cx="863807" cy="1046666"/>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17"/>
          <p:cNvSpPr/>
          <p:nvPr/>
        </p:nvSpPr>
        <p:spPr>
          <a:xfrm>
            <a:off x="1469525" y="520096"/>
            <a:ext cx="188661" cy="144321"/>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17"/>
          <p:cNvSpPr/>
          <p:nvPr/>
        </p:nvSpPr>
        <p:spPr>
          <a:xfrm>
            <a:off x="437050" y="555317"/>
            <a:ext cx="202579" cy="149353"/>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17"/>
          <p:cNvSpPr/>
          <p:nvPr/>
        </p:nvSpPr>
        <p:spPr>
          <a:xfrm>
            <a:off x="2198220" y="21971"/>
            <a:ext cx="65580" cy="40302"/>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17"/>
          <p:cNvSpPr/>
          <p:nvPr/>
        </p:nvSpPr>
        <p:spPr>
          <a:xfrm>
            <a:off x="2280196" y="4589140"/>
            <a:ext cx="557962" cy="375773"/>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17"/>
          <p:cNvSpPr/>
          <p:nvPr/>
        </p:nvSpPr>
        <p:spPr>
          <a:xfrm>
            <a:off x="8141604" y="4958138"/>
            <a:ext cx="722798" cy="19458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17"/>
          <p:cNvSpPr/>
          <p:nvPr/>
        </p:nvSpPr>
        <p:spPr>
          <a:xfrm>
            <a:off x="2951332" y="4780339"/>
            <a:ext cx="506359" cy="372386"/>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17"/>
          <p:cNvSpPr/>
          <p:nvPr/>
        </p:nvSpPr>
        <p:spPr>
          <a:xfrm>
            <a:off x="7339426" y="4691465"/>
            <a:ext cx="135053" cy="10740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17"/>
          <p:cNvSpPr/>
          <p:nvPr/>
        </p:nvSpPr>
        <p:spPr>
          <a:xfrm>
            <a:off x="7172645" y="4493540"/>
            <a:ext cx="925318" cy="659185"/>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17"/>
          <p:cNvSpPr/>
          <p:nvPr/>
        </p:nvSpPr>
        <p:spPr>
          <a:xfrm>
            <a:off x="8927858" y="5068833"/>
            <a:ext cx="232362" cy="83893"/>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17"/>
          <p:cNvSpPr/>
          <p:nvPr/>
        </p:nvSpPr>
        <p:spPr>
          <a:xfrm>
            <a:off x="7234214" y="4597509"/>
            <a:ext cx="53667" cy="43690"/>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17"/>
          <p:cNvSpPr/>
          <p:nvPr/>
        </p:nvSpPr>
        <p:spPr>
          <a:xfrm>
            <a:off x="1483975" y="4691465"/>
            <a:ext cx="91411" cy="211376"/>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17"/>
          <p:cNvSpPr/>
          <p:nvPr/>
        </p:nvSpPr>
        <p:spPr>
          <a:xfrm>
            <a:off x="1690446" y="4300647"/>
            <a:ext cx="152981" cy="83942"/>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17"/>
          <p:cNvSpPr/>
          <p:nvPr/>
        </p:nvSpPr>
        <p:spPr>
          <a:xfrm>
            <a:off x="423131" y="151"/>
            <a:ext cx="11972" cy="11807"/>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17"/>
          <p:cNvSpPr/>
          <p:nvPr/>
        </p:nvSpPr>
        <p:spPr>
          <a:xfrm>
            <a:off x="1432372" y="4183227"/>
            <a:ext cx="436828" cy="727983"/>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17"/>
          <p:cNvSpPr/>
          <p:nvPr/>
        </p:nvSpPr>
        <p:spPr>
          <a:xfrm>
            <a:off x="7849737" y="151"/>
            <a:ext cx="637402" cy="320426"/>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17"/>
          <p:cNvSpPr/>
          <p:nvPr/>
        </p:nvSpPr>
        <p:spPr>
          <a:xfrm>
            <a:off x="971127" y="404370"/>
            <a:ext cx="147025" cy="134258"/>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17"/>
          <p:cNvSpPr/>
          <p:nvPr/>
        </p:nvSpPr>
        <p:spPr>
          <a:xfrm>
            <a:off x="1538997" y="248392"/>
            <a:ext cx="150976" cy="125839"/>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17"/>
          <p:cNvSpPr/>
          <p:nvPr/>
        </p:nvSpPr>
        <p:spPr>
          <a:xfrm>
            <a:off x="804346" y="414433"/>
            <a:ext cx="150976" cy="119163"/>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17"/>
          <p:cNvSpPr/>
          <p:nvPr/>
        </p:nvSpPr>
        <p:spPr>
          <a:xfrm>
            <a:off x="1336477" y="122602"/>
            <a:ext cx="150976" cy="120807"/>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17"/>
          <p:cNvSpPr/>
          <p:nvPr/>
        </p:nvSpPr>
        <p:spPr>
          <a:xfrm>
            <a:off x="1602573" y="297014"/>
            <a:ext cx="41754" cy="41996"/>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17"/>
          <p:cNvSpPr/>
          <p:nvPr/>
        </p:nvSpPr>
        <p:spPr>
          <a:xfrm>
            <a:off x="1020784" y="444623"/>
            <a:ext cx="43759" cy="45334"/>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17"/>
          <p:cNvSpPr/>
          <p:nvPr/>
        </p:nvSpPr>
        <p:spPr>
          <a:xfrm>
            <a:off x="651483" y="419465"/>
            <a:ext cx="137058" cy="119163"/>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17"/>
          <p:cNvSpPr/>
          <p:nvPr/>
        </p:nvSpPr>
        <p:spPr>
          <a:xfrm>
            <a:off x="861964" y="453042"/>
            <a:ext cx="43700" cy="31883"/>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17"/>
          <p:cNvSpPr/>
          <p:nvPr/>
        </p:nvSpPr>
        <p:spPr>
          <a:xfrm>
            <a:off x="474735" y="422853"/>
            <a:ext cx="150976" cy="120807"/>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17"/>
          <p:cNvSpPr/>
          <p:nvPr/>
        </p:nvSpPr>
        <p:spPr>
          <a:xfrm>
            <a:off x="699134" y="461411"/>
            <a:ext cx="35798" cy="30239"/>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17"/>
          <p:cNvSpPr/>
          <p:nvPr/>
        </p:nvSpPr>
        <p:spPr>
          <a:xfrm>
            <a:off x="1707784" y="246698"/>
            <a:ext cx="131101" cy="122501"/>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17"/>
          <p:cNvSpPr/>
          <p:nvPr/>
        </p:nvSpPr>
        <p:spPr>
          <a:xfrm>
            <a:off x="2158530" y="94107"/>
            <a:ext cx="160884" cy="253322"/>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17"/>
          <p:cNvSpPr/>
          <p:nvPr/>
        </p:nvSpPr>
        <p:spPr>
          <a:xfrm>
            <a:off x="-39527" y="3264094"/>
            <a:ext cx="804242" cy="686037"/>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17"/>
          <p:cNvSpPr/>
          <p:nvPr/>
        </p:nvSpPr>
        <p:spPr>
          <a:xfrm>
            <a:off x="2039400" y="234991"/>
            <a:ext cx="144961" cy="120807"/>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17"/>
          <p:cNvSpPr/>
          <p:nvPr/>
        </p:nvSpPr>
        <p:spPr>
          <a:xfrm>
            <a:off x="1902401" y="151"/>
            <a:ext cx="152922" cy="88974"/>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17"/>
          <p:cNvSpPr/>
          <p:nvPr/>
        </p:nvSpPr>
        <p:spPr>
          <a:xfrm>
            <a:off x="-39527" y="1284944"/>
            <a:ext cx="538147" cy="764898"/>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17"/>
          <p:cNvSpPr/>
          <p:nvPr/>
        </p:nvSpPr>
        <p:spPr>
          <a:xfrm>
            <a:off x="2222046" y="162855"/>
            <a:ext cx="61629" cy="45334"/>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17"/>
          <p:cNvSpPr/>
          <p:nvPr/>
        </p:nvSpPr>
        <p:spPr>
          <a:xfrm>
            <a:off x="-39527" y="3314410"/>
            <a:ext cx="552065" cy="580374"/>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17"/>
          <p:cNvSpPr/>
          <p:nvPr/>
        </p:nvSpPr>
        <p:spPr>
          <a:xfrm>
            <a:off x="1997705" y="100782"/>
            <a:ext cx="148971" cy="119163"/>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17"/>
          <p:cNvSpPr/>
          <p:nvPr/>
        </p:nvSpPr>
        <p:spPr>
          <a:xfrm>
            <a:off x="1832870" y="102476"/>
            <a:ext cx="147025" cy="135902"/>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17"/>
          <p:cNvSpPr/>
          <p:nvPr/>
        </p:nvSpPr>
        <p:spPr>
          <a:xfrm>
            <a:off x="1868609" y="240022"/>
            <a:ext cx="152981" cy="120807"/>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17"/>
          <p:cNvSpPr/>
          <p:nvPr/>
        </p:nvSpPr>
        <p:spPr>
          <a:xfrm>
            <a:off x="2069183" y="598957"/>
            <a:ext cx="51662" cy="25208"/>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17"/>
          <p:cNvSpPr/>
          <p:nvPr/>
        </p:nvSpPr>
        <p:spPr>
          <a:xfrm>
            <a:off x="1431781" y="303739"/>
            <a:ext cx="47711" cy="41996"/>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17"/>
          <p:cNvSpPr/>
          <p:nvPr/>
        </p:nvSpPr>
        <p:spPr>
          <a:xfrm>
            <a:off x="1376226" y="255117"/>
            <a:ext cx="146966" cy="130871"/>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17"/>
          <p:cNvSpPr/>
          <p:nvPr/>
        </p:nvSpPr>
        <p:spPr>
          <a:xfrm>
            <a:off x="1346444" y="436253"/>
            <a:ext cx="53667" cy="38609"/>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17"/>
          <p:cNvSpPr/>
          <p:nvPr/>
        </p:nvSpPr>
        <p:spPr>
          <a:xfrm>
            <a:off x="1632355" y="385938"/>
            <a:ext cx="150917" cy="119114"/>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17"/>
          <p:cNvSpPr/>
          <p:nvPr/>
        </p:nvSpPr>
        <p:spPr>
          <a:xfrm>
            <a:off x="1711735" y="156130"/>
            <a:ext cx="53667" cy="35271"/>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17"/>
          <p:cNvSpPr/>
          <p:nvPr/>
        </p:nvSpPr>
        <p:spPr>
          <a:xfrm>
            <a:off x="1668094" y="533547"/>
            <a:ext cx="13918" cy="130871"/>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17"/>
          <p:cNvSpPr/>
          <p:nvPr/>
        </p:nvSpPr>
        <p:spPr>
          <a:xfrm>
            <a:off x="1910304" y="600601"/>
            <a:ext cx="25890" cy="33627"/>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17"/>
          <p:cNvSpPr/>
          <p:nvPr/>
        </p:nvSpPr>
        <p:spPr>
          <a:xfrm>
            <a:off x="1799136" y="375875"/>
            <a:ext cx="146966" cy="134208"/>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17"/>
          <p:cNvSpPr/>
          <p:nvPr/>
        </p:nvSpPr>
        <p:spPr>
          <a:xfrm>
            <a:off x="8064170" y="3341261"/>
            <a:ext cx="702923" cy="583712"/>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17"/>
          <p:cNvSpPr/>
          <p:nvPr/>
        </p:nvSpPr>
        <p:spPr>
          <a:xfrm>
            <a:off x="1674050" y="515065"/>
            <a:ext cx="152922" cy="150997"/>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17"/>
          <p:cNvSpPr/>
          <p:nvPr/>
        </p:nvSpPr>
        <p:spPr>
          <a:xfrm>
            <a:off x="645526" y="536885"/>
            <a:ext cx="808193" cy="164398"/>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17"/>
          <p:cNvSpPr/>
          <p:nvPr/>
        </p:nvSpPr>
        <p:spPr>
          <a:xfrm>
            <a:off x="1681953" y="409402"/>
            <a:ext cx="41754" cy="31933"/>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17"/>
          <p:cNvSpPr/>
          <p:nvPr/>
        </p:nvSpPr>
        <p:spPr>
          <a:xfrm>
            <a:off x="-39527" y="439591"/>
            <a:ext cx="164894" cy="130871"/>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17"/>
          <p:cNvSpPr/>
          <p:nvPr/>
        </p:nvSpPr>
        <p:spPr>
          <a:xfrm>
            <a:off x="270209" y="151"/>
            <a:ext cx="143073" cy="20176"/>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17"/>
          <p:cNvSpPr/>
          <p:nvPr/>
        </p:nvSpPr>
        <p:spPr>
          <a:xfrm>
            <a:off x="-39527" y="578831"/>
            <a:ext cx="127150" cy="139240"/>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17"/>
          <p:cNvSpPr/>
          <p:nvPr/>
        </p:nvSpPr>
        <p:spPr>
          <a:xfrm>
            <a:off x="143177" y="432916"/>
            <a:ext cx="146966" cy="134208"/>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17"/>
          <p:cNvSpPr/>
          <p:nvPr/>
        </p:nvSpPr>
        <p:spPr>
          <a:xfrm>
            <a:off x="1836880" y="248392"/>
            <a:ext cx="15923" cy="115776"/>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17"/>
          <p:cNvSpPr/>
          <p:nvPr/>
        </p:nvSpPr>
        <p:spPr>
          <a:xfrm>
            <a:off x="597874" y="325559"/>
            <a:ext cx="43700" cy="52059"/>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17"/>
          <p:cNvSpPr/>
          <p:nvPr/>
        </p:nvSpPr>
        <p:spPr>
          <a:xfrm>
            <a:off x="268263" y="567074"/>
            <a:ext cx="148971" cy="137596"/>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17"/>
          <p:cNvSpPr/>
          <p:nvPr/>
        </p:nvSpPr>
        <p:spPr>
          <a:xfrm>
            <a:off x="546212" y="283613"/>
            <a:ext cx="147025" cy="130871"/>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17"/>
          <p:cNvSpPr/>
          <p:nvPr/>
        </p:nvSpPr>
        <p:spPr>
          <a:xfrm>
            <a:off x="641516" y="424497"/>
            <a:ext cx="19934" cy="115776"/>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17"/>
          <p:cNvSpPr/>
          <p:nvPr/>
        </p:nvSpPr>
        <p:spPr>
          <a:xfrm>
            <a:off x="365572" y="469781"/>
            <a:ext cx="43700" cy="43690"/>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17"/>
          <p:cNvSpPr/>
          <p:nvPr/>
        </p:nvSpPr>
        <p:spPr>
          <a:xfrm>
            <a:off x="307953" y="429528"/>
            <a:ext cx="148971" cy="119163"/>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17"/>
          <p:cNvSpPr/>
          <p:nvPr/>
        </p:nvSpPr>
        <p:spPr>
          <a:xfrm>
            <a:off x="1302744" y="394307"/>
            <a:ext cx="152922" cy="120807"/>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17"/>
          <p:cNvSpPr/>
          <p:nvPr/>
        </p:nvSpPr>
        <p:spPr>
          <a:xfrm>
            <a:off x="8461248" y="2131942"/>
            <a:ext cx="698972" cy="900750"/>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17"/>
          <p:cNvSpPr/>
          <p:nvPr/>
        </p:nvSpPr>
        <p:spPr>
          <a:xfrm>
            <a:off x="5776765" y="151"/>
            <a:ext cx="2988381" cy="759866"/>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17"/>
          <p:cNvSpPr/>
          <p:nvPr/>
        </p:nvSpPr>
        <p:spPr>
          <a:xfrm>
            <a:off x="8771044" y="3044399"/>
            <a:ext cx="77493" cy="46978"/>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17"/>
          <p:cNvSpPr/>
          <p:nvPr/>
        </p:nvSpPr>
        <p:spPr>
          <a:xfrm>
            <a:off x="8475166" y="2138667"/>
            <a:ext cx="41754" cy="35271"/>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17"/>
          <p:cNvSpPr/>
          <p:nvPr/>
        </p:nvSpPr>
        <p:spPr>
          <a:xfrm>
            <a:off x="8767034" y="3066169"/>
            <a:ext cx="19934" cy="30239"/>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17"/>
          <p:cNvSpPr/>
          <p:nvPr/>
        </p:nvSpPr>
        <p:spPr>
          <a:xfrm>
            <a:off x="8238913" y="162855"/>
            <a:ext cx="139004" cy="18482"/>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17"/>
          <p:cNvSpPr/>
          <p:nvPr/>
        </p:nvSpPr>
        <p:spPr>
          <a:xfrm>
            <a:off x="7879519" y="362474"/>
            <a:ext cx="252177" cy="72136"/>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17"/>
          <p:cNvSpPr/>
          <p:nvPr/>
        </p:nvSpPr>
        <p:spPr>
          <a:xfrm>
            <a:off x="8628030" y="2091689"/>
            <a:ext cx="125204" cy="40302"/>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17"/>
          <p:cNvSpPr/>
          <p:nvPr/>
        </p:nvSpPr>
        <p:spPr>
          <a:xfrm>
            <a:off x="1852744" y="572106"/>
            <a:ext cx="152922" cy="83893"/>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17"/>
          <p:cNvSpPr/>
          <p:nvPr/>
        </p:nvSpPr>
        <p:spPr>
          <a:xfrm>
            <a:off x="7879519" y="432916"/>
            <a:ext cx="172797" cy="50365"/>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17"/>
          <p:cNvSpPr/>
          <p:nvPr/>
        </p:nvSpPr>
        <p:spPr>
          <a:xfrm>
            <a:off x="7867606" y="337316"/>
            <a:ext cx="220449" cy="43640"/>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17"/>
          <p:cNvSpPr/>
          <p:nvPr/>
        </p:nvSpPr>
        <p:spPr>
          <a:xfrm>
            <a:off x="8904033" y="2992389"/>
            <a:ext cx="180758" cy="80555"/>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17"/>
          <p:cNvSpPr/>
          <p:nvPr/>
        </p:nvSpPr>
        <p:spPr>
          <a:xfrm>
            <a:off x="6433983" y="151"/>
            <a:ext cx="63634" cy="290237"/>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17"/>
          <p:cNvSpPr/>
          <p:nvPr/>
        </p:nvSpPr>
        <p:spPr>
          <a:xfrm>
            <a:off x="-39527" y="151"/>
            <a:ext cx="2426467" cy="773267"/>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17"/>
          <p:cNvSpPr/>
          <p:nvPr/>
        </p:nvSpPr>
        <p:spPr>
          <a:xfrm>
            <a:off x="7490343" y="4067501"/>
            <a:ext cx="1669877" cy="868867"/>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17"/>
          <p:cNvSpPr/>
          <p:nvPr/>
        </p:nvSpPr>
        <p:spPr>
          <a:xfrm>
            <a:off x="2176399" y="582169"/>
            <a:ext cx="11972" cy="67154"/>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17"/>
          <p:cNvSpPr/>
          <p:nvPr/>
        </p:nvSpPr>
        <p:spPr>
          <a:xfrm>
            <a:off x="2063226" y="151"/>
            <a:ext cx="236313" cy="83942"/>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17"/>
          <p:cNvSpPr/>
          <p:nvPr/>
        </p:nvSpPr>
        <p:spPr>
          <a:xfrm>
            <a:off x="7559815" y="4151394"/>
            <a:ext cx="33793" cy="30239"/>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17"/>
          <p:cNvSpPr/>
          <p:nvPr/>
        </p:nvSpPr>
        <p:spPr>
          <a:xfrm>
            <a:off x="8405694" y="2021247"/>
            <a:ext cx="754526" cy="1130509"/>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17"/>
          <p:cNvSpPr/>
          <p:nvPr/>
        </p:nvSpPr>
        <p:spPr>
          <a:xfrm>
            <a:off x="8850424" y="2068225"/>
            <a:ext cx="25890" cy="20176"/>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17"/>
          <p:cNvSpPr/>
          <p:nvPr/>
        </p:nvSpPr>
        <p:spPr>
          <a:xfrm>
            <a:off x="8846473" y="4480139"/>
            <a:ext cx="158879" cy="130871"/>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17"/>
          <p:cNvSpPr/>
          <p:nvPr/>
        </p:nvSpPr>
        <p:spPr>
          <a:xfrm>
            <a:off x="7617375" y="4250331"/>
            <a:ext cx="117242" cy="9898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17"/>
          <p:cNvSpPr/>
          <p:nvPr/>
        </p:nvSpPr>
        <p:spPr>
          <a:xfrm>
            <a:off x="8759131" y="3617998"/>
            <a:ext cx="401089" cy="838678"/>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17"/>
          <p:cNvSpPr/>
          <p:nvPr/>
        </p:nvSpPr>
        <p:spPr>
          <a:xfrm>
            <a:off x="393349" y="204801"/>
            <a:ext cx="55672" cy="33577"/>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17"/>
          <p:cNvSpPr/>
          <p:nvPr/>
        </p:nvSpPr>
        <p:spPr>
          <a:xfrm>
            <a:off x="341687" y="157823"/>
            <a:ext cx="149030" cy="119114"/>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17"/>
          <p:cNvSpPr/>
          <p:nvPr/>
        </p:nvSpPr>
        <p:spPr>
          <a:xfrm>
            <a:off x="2615173" y="211477"/>
            <a:ext cx="39808" cy="20176"/>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17"/>
          <p:cNvSpPr/>
          <p:nvPr/>
        </p:nvSpPr>
        <p:spPr>
          <a:xfrm>
            <a:off x="280176" y="335622"/>
            <a:ext cx="35798" cy="43640"/>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17"/>
          <p:cNvSpPr/>
          <p:nvPr/>
        </p:nvSpPr>
        <p:spPr>
          <a:xfrm>
            <a:off x="176911" y="159517"/>
            <a:ext cx="145020" cy="134208"/>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17"/>
          <p:cNvSpPr/>
          <p:nvPr/>
        </p:nvSpPr>
        <p:spPr>
          <a:xfrm>
            <a:off x="530348" y="466443"/>
            <a:ext cx="45706" cy="38609"/>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17"/>
          <p:cNvSpPr/>
          <p:nvPr/>
        </p:nvSpPr>
        <p:spPr>
          <a:xfrm>
            <a:off x="508527" y="151098"/>
            <a:ext cx="150917" cy="120807"/>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17"/>
          <p:cNvSpPr/>
          <p:nvPr/>
        </p:nvSpPr>
        <p:spPr>
          <a:xfrm>
            <a:off x="568092" y="199770"/>
            <a:ext cx="37744" cy="38609"/>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17"/>
          <p:cNvSpPr/>
          <p:nvPr/>
        </p:nvSpPr>
        <p:spPr>
          <a:xfrm>
            <a:off x="438996" y="337316"/>
            <a:ext cx="35798" cy="43640"/>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17"/>
          <p:cNvSpPr/>
          <p:nvPr/>
        </p:nvSpPr>
        <p:spPr>
          <a:xfrm>
            <a:off x="381436" y="291982"/>
            <a:ext cx="145020" cy="120857"/>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17"/>
          <p:cNvSpPr/>
          <p:nvPr/>
        </p:nvSpPr>
        <p:spPr>
          <a:xfrm>
            <a:off x="2623135" y="176256"/>
            <a:ext cx="41754" cy="18532"/>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17"/>
          <p:cNvSpPr/>
          <p:nvPr/>
        </p:nvSpPr>
        <p:spPr>
          <a:xfrm>
            <a:off x="2569527" y="105814"/>
            <a:ext cx="647369" cy="236583"/>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17"/>
          <p:cNvSpPr/>
          <p:nvPr/>
        </p:nvSpPr>
        <p:spPr>
          <a:xfrm>
            <a:off x="256350" y="151"/>
            <a:ext cx="11972" cy="16838"/>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17"/>
          <p:cNvSpPr/>
          <p:nvPr/>
        </p:nvSpPr>
        <p:spPr>
          <a:xfrm>
            <a:off x="-39527" y="33728"/>
            <a:ext cx="99373" cy="130871"/>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17"/>
          <p:cNvSpPr/>
          <p:nvPr/>
        </p:nvSpPr>
        <p:spPr>
          <a:xfrm>
            <a:off x="-39527" y="233297"/>
            <a:ext cx="63634" cy="43640"/>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17"/>
          <p:cNvSpPr/>
          <p:nvPr/>
        </p:nvSpPr>
        <p:spPr>
          <a:xfrm>
            <a:off x="307953" y="80656"/>
            <a:ext cx="45706" cy="45334"/>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17"/>
          <p:cNvSpPr/>
          <p:nvPr/>
        </p:nvSpPr>
        <p:spPr>
          <a:xfrm>
            <a:off x="246383" y="25309"/>
            <a:ext cx="150976" cy="120807"/>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17"/>
          <p:cNvSpPr/>
          <p:nvPr/>
        </p:nvSpPr>
        <p:spPr>
          <a:xfrm>
            <a:off x="575995" y="196382"/>
            <a:ext cx="31847" cy="10113"/>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9" name="Google Shape;869;p17"/>
          <p:cNvSpPr/>
          <p:nvPr/>
        </p:nvSpPr>
        <p:spPr>
          <a:xfrm>
            <a:off x="-39527" y="151"/>
            <a:ext cx="109281" cy="26901"/>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0" name="Google Shape;870;p17"/>
          <p:cNvSpPr/>
          <p:nvPr/>
        </p:nvSpPr>
        <p:spPr>
          <a:xfrm>
            <a:off x="-39527" y="305433"/>
            <a:ext cx="240323" cy="120807"/>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1" name="Google Shape;871;p17"/>
          <p:cNvSpPr/>
          <p:nvPr/>
        </p:nvSpPr>
        <p:spPr>
          <a:xfrm>
            <a:off x="79602" y="32034"/>
            <a:ext cx="148971" cy="117470"/>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2" name="Google Shape;872;p17"/>
          <p:cNvSpPr/>
          <p:nvPr/>
        </p:nvSpPr>
        <p:spPr>
          <a:xfrm>
            <a:off x="228514" y="201414"/>
            <a:ext cx="47711" cy="50365"/>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3" name="Google Shape;873;p17"/>
          <p:cNvSpPr/>
          <p:nvPr/>
        </p:nvSpPr>
        <p:spPr>
          <a:xfrm>
            <a:off x="-39527" y="164549"/>
            <a:ext cx="194676" cy="127483"/>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4" name="Google Shape;874;p17"/>
          <p:cNvSpPr/>
          <p:nvPr/>
        </p:nvSpPr>
        <p:spPr>
          <a:xfrm>
            <a:off x="1261048" y="307077"/>
            <a:ext cx="33793" cy="38658"/>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17"/>
          <p:cNvSpPr/>
          <p:nvPr/>
        </p:nvSpPr>
        <p:spPr>
          <a:xfrm>
            <a:off x="1423878" y="151"/>
            <a:ext cx="131101" cy="10571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17"/>
          <p:cNvSpPr/>
          <p:nvPr/>
        </p:nvSpPr>
        <p:spPr>
          <a:xfrm>
            <a:off x="1396042" y="169580"/>
            <a:ext cx="13977" cy="35271"/>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7" name="Google Shape;877;p17"/>
          <p:cNvSpPr/>
          <p:nvPr/>
        </p:nvSpPr>
        <p:spPr>
          <a:xfrm>
            <a:off x="1209386" y="263486"/>
            <a:ext cx="145020" cy="120807"/>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8" name="Google Shape;878;p17"/>
          <p:cNvSpPr/>
          <p:nvPr/>
        </p:nvSpPr>
        <p:spPr>
          <a:xfrm>
            <a:off x="8632040" y="3458681"/>
            <a:ext cx="141009" cy="478049"/>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17"/>
          <p:cNvSpPr/>
          <p:nvPr/>
        </p:nvSpPr>
        <p:spPr>
          <a:xfrm>
            <a:off x="1503259" y="124296"/>
            <a:ext cx="19934" cy="115776"/>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17"/>
          <p:cNvSpPr/>
          <p:nvPr/>
        </p:nvSpPr>
        <p:spPr>
          <a:xfrm>
            <a:off x="1479433" y="526822"/>
            <a:ext cx="160884" cy="15145"/>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1" name="Google Shape;881;p17"/>
          <p:cNvSpPr/>
          <p:nvPr/>
        </p:nvSpPr>
        <p:spPr>
          <a:xfrm>
            <a:off x="1479433" y="390969"/>
            <a:ext cx="137058" cy="120807"/>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2" name="Google Shape;882;p17"/>
          <p:cNvSpPr/>
          <p:nvPr/>
        </p:nvSpPr>
        <p:spPr>
          <a:xfrm>
            <a:off x="1135962" y="401032"/>
            <a:ext cx="148971" cy="119114"/>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17"/>
          <p:cNvSpPr/>
          <p:nvPr/>
        </p:nvSpPr>
        <p:spPr>
          <a:xfrm>
            <a:off x="1666089" y="112539"/>
            <a:ext cx="150976" cy="120807"/>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17"/>
          <p:cNvSpPr/>
          <p:nvPr/>
        </p:nvSpPr>
        <p:spPr>
          <a:xfrm>
            <a:off x="1469525" y="396001"/>
            <a:ext cx="19934" cy="117470"/>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5" name="Google Shape;885;p17"/>
          <p:cNvSpPr/>
          <p:nvPr/>
        </p:nvSpPr>
        <p:spPr>
          <a:xfrm>
            <a:off x="575995" y="15246"/>
            <a:ext cx="150976" cy="119163"/>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6" name="Google Shape;886;p17"/>
          <p:cNvSpPr/>
          <p:nvPr/>
        </p:nvSpPr>
        <p:spPr>
          <a:xfrm>
            <a:off x="1513225" y="416127"/>
            <a:ext cx="53667" cy="25208"/>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17"/>
          <p:cNvSpPr/>
          <p:nvPr/>
        </p:nvSpPr>
        <p:spPr>
          <a:xfrm>
            <a:off x="3030180" y="174612"/>
            <a:ext cx="133107" cy="112388"/>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17"/>
          <p:cNvSpPr/>
          <p:nvPr/>
        </p:nvSpPr>
        <p:spPr>
          <a:xfrm>
            <a:off x="768607" y="323865"/>
            <a:ext cx="41754" cy="52059"/>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9" name="Google Shape;889;p17"/>
          <p:cNvSpPr/>
          <p:nvPr/>
        </p:nvSpPr>
        <p:spPr>
          <a:xfrm>
            <a:off x="629603" y="72287"/>
            <a:ext cx="45765" cy="43640"/>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0" name="Google Shape;890;p17"/>
          <p:cNvSpPr/>
          <p:nvPr/>
        </p:nvSpPr>
        <p:spPr>
          <a:xfrm>
            <a:off x="877829" y="275243"/>
            <a:ext cx="131101" cy="122501"/>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17"/>
          <p:cNvSpPr/>
          <p:nvPr/>
        </p:nvSpPr>
        <p:spPr>
          <a:xfrm>
            <a:off x="675309" y="152792"/>
            <a:ext cx="17928" cy="115776"/>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17"/>
          <p:cNvSpPr/>
          <p:nvPr/>
        </p:nvSpPr>
        <p:spPr>
          <a:xfrm>
            <a:off x="709042" y="276887"/>
            <a:ext cx="152981" cy="125889"/>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17"/>
          <p:cNvSpPr/>
          <p:nvPr/>
        </p:nvSpPr>
        <p:spPr>
          <a:xfrm>
            <a:off x="1104175" y="318834"/>
            <a:ext cx="45706" cy="35271"/>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17"/>
          <p:cNvSpPr/>
          <p:nvPr/>
        </p:nvSpPr>
        <p:spPr>
          <a:xfrm>
            <a:off x="929432" y="318834"/>
            <a:ext cx="59624" cy="45334"/>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17"/>
          <p:cNvSpPr/>
          <p:nvPr/>
        </p:nvSpPr>
        <p:spPr>
          <a:xfrm>
            <a:off x="1191517" y="446317"/>
            <a:ext cx="45765" cy="33577"/>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17"/>
          <p:cNvSpPr/>
          <p:nvPr/>
        </p:nvSpPr>
        <p:spPr>
          <a:xfrm>
            <a:off x="1040659" y="268518"/>
            <a:ext cx="152922" cy="120807"/>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1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lstStyle>
            <a:lvl1pPr lvl="0" rtl="0">
              <a:spcBef>
                <a:spcPts val="0"/>
              </a:spcBef>
              <a:spcAft>
                <a:spcPts val="0"/>
              </a:spcAft>
              <a:buSzPts val="2800"/>
              <a:buFont typeface="Gudea"/>
              <a:buNone/>
              <a:defRPr>
                <a:latin typeface="Gudea"/>
                <a:ea typeface="Gudea"/>
                <a:cs typeface="Gudea"/>
                <a:sym typeface="Gude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8" name="Google Shape;898;p17"/>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lstStyle>
            <a:lvl1pPr marL="457200" lvl="0" indent="-393700" rtl="0">
              <a:spcBef>
                <a:spcPts val="600"/>
              </a:spcBef>
              <a:spcAft>
                <a:spcPts val="0"/>
              </a:spcAft>
              <a:buSzPts val="2600"/>
              <a:buChar char="✖"/>
              <a:defRPr/>
            </a:lvl1pPr>
            <a:lvl2pPr marL="914400" lvl="1" indent="-368300" rtl="0">
              <a:spcBef>
                <a:spcPts val="0"/>
              </a:spcBef>
              <a:spcAft>
                <a:spcPts val="0"/>
              </a:spcAft>
              <a:buSzPts val="2200"/>
              <a:buChar char="○"/>
              <a:defRPr/>
            </a:lvl2pPr>
            <a:lvl3pPr marL="1371600" lvl="2" indent="-342900" rtl="0">
              <a:spcBef>
                <a:spcPts val="0"/>
              </a:spcBef>
              <a:spcAft>
                <a:spcPts val="0"/>
              </a:spcAft>
              <a:buSzPts val="18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899" name="Google Shape;899;p17"/>
          <p:cNvSpPr/>
          <p:nvPr/>
        </p:nvSpPr>
        <p:spPr>
          <a:xfrm>
            <a:off x="-1587" y="4759452"/>
            <a:ext cx="9144000" cy="384000"/>
          </a:xfrm>
          <a:prstGeom prst="rect">
            <a:avLst/>
          </a:prstGeom>
          <a:gradFill>
            <a:gsLst>
              <a:gs pos="0">
                <a:srgbClr val="003C71"/>
              </a:gs>
              <a:gs pos="32000">
                <a:srgbClr val="003C71"/>
              </a:gs>
              <a:gs pos="78000">
                <a:srgbClr val="0071C5"/>
              </a:gs>
              <a:gs pos="95000">
                <a:srgbClr val="009FDF"/>
              </a:gs>
              <a:gs pos="100000">
                <a:srgbClr val="009FDF"/>
              </a:gs>
            </a:gsLst>
            <a:lin ang="19859863"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900" name="Google Shape;900;p17"/>
          <p:cNvCxnSpPr/>
          <p:nvPr/>
        </p:nvCxnSpPr>
        <p:spPr>
          <a:xfrm>
            <a:off x="8718551" y="4824510"/>
            <a:ext cx="2400" cy="237900"/>
          </a:xfrm>
          <a:prstGeom prst="straightConnector1">
            <a:avLst/>
          </a:prstGeom>
          <a:noFill/>
          <a:ln w="9525" cap="flat" cmpd="sng">
            <a:solidFill>
              <a:srgbClr val="FFFFFF"/>
            </a:solidFill>
            <a:prstDash val="solid"/>
            <a:round/>
            <a:headEnd type="none" w="sm" len="sm"/>
            <a:tailEnd type="none" w="sm" len="sm"/>
          </a:ln>
        </p:spPr>
      </p:cxnSp>
      <p:sp>
        <p:nvSpPr>
          <p:cNvPr id="901" name="Google Shape;901;p17"/>
          <p:cNvSpPr txBox="1"/>
          <p:nvPr/>
        </p:nvSpPr>
        <p:spPr>
          <a:xfrm>
            <a:off x="8835377" y="4824375"/>
            <a:ext cx="170700" cy="27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sz="800">
                <a:solidFill>
                  <a:srgbClr val="FFFFFF"/>
                </a:solidFill>
              </a:rPr>
              <a:t>‹#›</a:t>
            </a:fld>
            <a:endParaRPr sz="800">
              <a:solidFill>
                <a:srgbClr val="FFFFFF"/>
              </a:solidFill>
            </a:endParaRPr>
          </a:p>
        </p:txBody>
      </p:sp>
      <p:sp>
        <p:nvSpPr>
          <p:cNvPr id="902" name="Google Shape;902;p17"/>
          <p:cNvSpPr txBox="1"/>
          <p:nvPr/>
        </p:nvSpPr>
        <p:spPr>
          <a:xfrm>
            <a:off x="250885" y="4824387"/>
            <a:ext cx="5288100" cy="24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Arial"/>
                <a:ea typeface="Arial"/>
                <a:cs typeface="Arial"/>
                <a:sym typeface="Arial"/>
              </a:rPr>
              <a:t>Copyright © 2017 Intel Corporation. All rights reserved. Intel and the Intel logo are trademarks of Intel Corporation in the U.S. and other countries. *Other names and brands may be claimed as the property of others.</a:t>
            </a:r>
            <a:endParaRPr sz="800" b="0" i="0" u="none" strike="noStrike" cap="none">
              <a:solidFill>
                <a:srgbClr val="FFFFFF"/>
              </a:solidFill>
              <a:latin typeface="Arial"/>
              <a:ea typeface="Arial"/>
              <a:cs typeface="Arial"/>
              <a:sym typeface="Arial"/>
            </a:endParaRPr>
          </a:p>
        </p:txBody>
      </p:sp>
      <p:pic>
        <p:nvPicPr>
          <p:cNvPr id="903" name="Google Shape;903;p17"/>
          <p:cNvPicPr preferRelativeResize="0"/>
          <p:nvPr/>
        </p:nvPicPr>
        <p:blipFill>
          <a:blip r:embed="rId2">
            <a:alphaModFix/>
          </a:blip>
          <a:stretch>
            <a:fillRect/>
          </a:stretch>
        </p:blipFill>
        <p:spPr>
          <a:xfrm>
            <a:off x="8245355" y="4832500"/>
            <a:ext cx="358771" cy="237900"/>
          </a:xfrm>
          <a:prstGeom prst="rect">
            <a:avLst/>
          </a:prstGeom>
          <a:noFill/>
          <a:ln>
            <a:noFill/>
          </a:ln>
        </p:spPr>
      </p:pic>
    </p:spTree>
    <p:extLst>
      <p:ext uri="{BB962C8B-B14F-4D97-AF65-F5344CB8AC3E}">
        <p14:creationId xmlns:p14="http://schemas.microsoft.com/office/powerpoint/2010/main" val="2451558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904"/>
        <p:cNvGrpSpPr/>
        <p:nvPr/>
      </p:nvGrpSpPr>
      <p:grpSpPr>
        <a:xfrm>
          <a:off x="0" y="0"/>
          <a:ext cx="0" cy="0"/>
          <a:chOff x="0" y="0"/>
          <a:chExt cx="0" cy="0"/>
        </a:xfrm>
      </p:grpSpPr>
      <p:sp>
        <p:nvSpPr>
          <p:cNvPr id="905" name="Google Shape;905;p18"/>
          <p:cNvSpPr/>
          <p:nvPr/>
        </p:nvSpPr>
        <p:spPr>
          <a:xfrm>
            <a:off x="8264685" y="102476"/>
            <a:ext cx="133107" cy="10113"/>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18"/>
          <p:cNvSpPr/>
          <p:nvPr/>
        </p:nvSpPr>
        <p:spPr>
          <a:xfrm>
            <a:off x="1221299" y="176256"/>
            <a:ext cx="47711" cy="35271"/>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7" name="Google Shape;907;p18"/>
          <p:cNvSpPr/>
          <p:nvPr/>
        </p:nvSpPr>
        <p:spPr>
          <a:xfrm>
            <a:off x="1169696" y="129328"/>
            <a:ext cx="148971" cy="119114"/>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8" name="Google Shape;908;p18"/>
          <p:cNvSpPr/>
          <p:nvPr/>
        </p:nvSpPr>
        <p:spPr>
          <a:xfrm>
            <a:off x="1552916" y="164549"/>
            <a:ext cx="43759" cy="38609"/>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18"/>
          <p:cNvSpPr/>
          <p:nvPr/>
        </p:nvSpPr>
        <p:spPr>
          <a:xfrm>
            <a:off x="1241174" y="151"/>
            <a:ext cx="19934" cy="114132"/>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18"/>
          <p:cNvSpPr/>
          <p:nvPr/>
        </p:nvSpPr>
        <p:spPr>
          <a:xfrm>
            <a:off x="1570785" y="151"/>
            <a:ext cx="146966" cy="110744"/>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18"/>
          <p:cNvSpPr/>
          <p:nvPr/>
        </p:nvSpPr>
        <p:spPr>
          <a:xfrm>
            <a:off x="85559" y="151"/>
            <a:ext cx="147025" cy="23564"/>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18"/>
          <p:cNvSpPr/>
          <p:nvPr/>
        </p:nvSpPr>
        <p:spPr>
          <a:xfrm>
            <a:off x="1513225" y="119265"/>
            <a:ext cx="137058" cy="119114"/>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18"/>
          <p:cNvSpPr/>
          <p:nvPr/>
        </p:nvSpPr>
        <p:spPr>
          <a:xfrm>
            <a:off x="1471530" y="52161"/>
            <a:ext cx="35798" cy="33577"/>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18"/>
          <p:cNvSpPr/>
          <p:nvPr/>
        </p:nvSpPr>
        <p:spPr>
          <a:xfrm>
            <a:off x="1251082" y="151"/>
            <a:ext cx="137117" cy="112438"/>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18"/>
          <p:cNvSpPr/>
          <p:nvPr/>
        </p:nvSpPr>
        <p:spPr>
          <a:xfrm>
            <a:off x="1404004" y="151"/>
            <a:ext cx="19934" cy="10406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18"/>
          <p:cNvSpPr/>
          <p:nvPr/>
        </p:nvSpPr>
        <p:spPr>
          <a:xfrm>
            <a:off x="1737566" y="151"/>
            <a:ext cx="147025" cy="94006"/>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18"/>
          <p:cNvSpPr/>
          <p:nvPr/>
        </p:nvSpPr>
        <p:spPr>
          <a:xfrm>
            <a:off x="907611" y="3539"/>
            <a:ext cx="148971" cy="117420"/>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8" name="Google Shape;918;p18"/>
          <p:cNvSpPr/>
          <p:nvPr/>
        </p:nvSpPr>
        <p:spPr>
          <a:xfrm>
            <a:off x="1135962" y="63917"/>
            <a:ext cx="25831" cy="35271"/>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9" name="Google Shape;919;p18"/>
          <p:cNvSpPr/>
          <p:nvPr/>
        </p:nvSpPr>
        <p:spPr>
          <a:xfrm>
            <a:off x="971127" y="70593"/>
            <a:ext cx="33852" cy="35271"/>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18"/>
          <p:cNvSpPr/>
          <p:nvPr/>
        </p:nvSpPr>
        <p:spPr>
          <a:xfrm>
            <a:off x="623646" y="151"/>
            <a:ext cx="23885"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1" name="Google Shape;921;p18"/>
          <p:cNvSpPr/>
          <p:nvPr/>
        </p:nvSpPr>
        <p:spPr>
          <a:xfrm>
            <a:off x="-39527" y="1283251"/>
            <a:ext cx="462718" cy="60050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2" name="Google Shape;922;p18"/>
          <p:cNvSpPr/>
          <p:nvPr/>
        </p:nvSpPr>
        <p:spPr>
          <a:xfrm>
            <a:off x="413224" y="25309"/>
            <a:ext cx="17928" cy="117470"/>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18"/>
          <p:cNvSpPr/>
          <p:nvPr/>
        </p:nvSpPr>
        <p:spPr>
          <a:xfrm>
            <a:off x="1306695" y="58886"/>
            <a:ext cx="29841" cy="38609"/>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18"/>
          <p:cNvSpPr/>
          <p:nvPr/>
        </p:nvSpPr>
        <p:spPr>
          <a:xfrm>
            <a:off x="444952" y="151"/>
            <a:ext cx="133107" cy="8469"/>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18"/>
          <p:cNvSpPr/>
          <p:nvPr/>
        </p:nvSpPr>
        <p:spPr>
          <a:xfrm>
            <a:off x="742776" y="5183"/>
            <a:ext cx="147025" cy="134258"/>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6" name="Google Shape;926;p18"/>
          <p:cNvSpPr/>
          <p:nvPr/>
        </p:nvSpPr>
        <p:spPr>
          <a:xfrm>
            <a:off x="472788" y="75625"/>
            <a:ext cx="41754" cy="52059"/>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7" name="Google Shape;927;p18"/>
          <p:cNvSpPr/>
          <p:nvPr/>
        </p:nvSpPr>
        <p:spPr>
          <a:xfrm>
            <a:off x="423131" y="20277"/>
            <a:ext cx="137058" cy="120807"/>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18"/>
          <p:cNvSpPr/>
          <p:nvPr/>
        </p:nvSpPr>
        <p:spPr>
          <a:xfrm>
            <a:off x="599821" y="151"/>
            <a:ext cx="10026"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18"/>
          <p:cNvSpPr/>
          <p:nvPr/>
        </p:nvSpPr>
        <p:spPr>
          <a:xfrm>
            <a:off x="1004920" y="130972"/>
            <a:ext cx="146966" cy="134258"/>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18"/>
          <p:cNvSpPr/>
          <p:nvPr/>
        </p:nvSpPr>
        <p:spPr>
          <a:xfrm>
            <a:off x="1008871" y="276887"/>
            <a:ext cx="15923" cy="115826"/>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18"/>
          <p:cNvSpPr/>
          <p:nvPr/>
        </p:nvSpPr>
        <p:spPr>
          <a:xfrm>
            <a:off x="1066431" y="181287"/>
            <a:ext cx="35798" cy="35271"/>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18"/>
          <p:cNvSpPr/>
          <p:nvPr/>
        </p:nvSpPr>
        <p:spPr>
          <a:xfrm>
            <a:off x="1074392" y="151"/>
            <a:ext cx="150976" cy="117470"/>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18"/>
          <p:cNvSpPr/>
          <p:nvPr/>
        </p:nvSpPr>
        <p:spPr>
          <a:xfrm>
            <a:off x="1632355" y="48823"/>
            <a:ext cx="35798" cy="35271"/>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18"/>
          <p:cNvSpPr/>
          <p:nvPr/>
        </p:nvSpPr>
        <p:spPr>
          <a:xfrm>
            <a:off x="734873" y="189707"/>
            <a:ext cx="33793" cy="41946"/>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18"/>
          <p:cNvSpPr/>
          <p:nvPr/>
        </p:nvSpPr>
        <p:spPr>
          <a:xfrm>
            <a:off x="683211" y="147760"/>
            <a:ext cx="139063" cy="119114"/>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18"/>
          <p:cNvSpPr/>
          <p:nvPr/>
        </p:nvSpPr>
        <p:spPr>
          <a:xfrm>
            <a:off x="891747" y="186319"/>
            <a:ext cx="49657" cy="36965"/>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18"/>
          <p:cNvSpPr/>
          <p:nvPr/>
        </p:nvSpPr>
        <p:spPr>
          <a:xfrm>
            <a:off x="800395" y="72287"/>
            <a:ext cx="41754" cy="48672"/>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18"/>
          <p:cNvSpPr/>
          <p:nvPr/>
        </p:nvSpPr>
        <p:spPr>
          <a:xfrm>
            <a:off x="-39527" y="1232935"/>
            <a:ext cx="520277" cy="68848"/>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18"/>
          <p:cNvSpPr/>
          <p:nvPr/>
        </p:nvSpPr>
        <p:spPr>
          <a:xfrm>
            <a:off x="838139" y="141035"/>
            <a:ext cx="150917" cy="120807"/>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18"/>
          <p:cNvSpPr/>
          <p:nvPr/>
        </p:nvSpPr>
        <p:spPr>
          <a:xfrm>
            <a:off x="2214675" y="4540518"/>
            <a:ext cx="1314494" cy="612207"/>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18"/>
          <p:cNvSpPr/>
          <p:nvPr/>
        </p:nvSpPr>
        <p:spPr>
          <a:xfrm>
            <a:off x="210645" y="297014"/>
            <a:ext cx="154927" cy="120857"/>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18"/>
          <p:cNvSpPr/>
          <p:nvPr/>
        </p:nvSpPr>
        <p:spPr>
          <a:xfrm>
            <a:off x="2013569" y="505002"/>
            <a:ext cx="145020" cy="147659"/>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18"/>
          <p:cNvSpPr/>
          <p:nvPr/>
        </p:nvSpPr>
        <p:spPr>
          <a:xfrm>
            <a:off x="2178345" y="567074"/>
            <a:ext cx="150976" cy="80555"/>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18"/>
          <p:cNvSpPr/>
          <p:nvPr/>
        </p:nvSpPr>
        <p:spPr>
          <a:xfrm>
            <a:off x="2237910" y="590538"/>
            <a:ext cx="31847" cy="36965"/>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18"/>
          <p:cNvSpPr/>
          <p:nvPr/>
        </p:nvSpPr>
        <p:spPr>
          <a:xfrm>
            <a:off x="2063226" y="528515"/>
            <a:ext cx="51662" cy="28545"/>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18"/>
          <p:cNvSpPr/>
          <p:nvPr/>
        </p:nvSpPr>
        <p:spPr>
          <a:xfrm>
            <a:off x="1959961" y="359086"/>
            <a:ext cx="359453" cy="140934"/>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18"/>
          <p:cNvSpPr/>
          <p:nvPr/>
        </p:nvSpPr>
        <p:spPr>
          <a:xfrm>
            <a:off x="103428" y="568768"/>
            <a:ext cx="147025" cy="154335"/>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18"/>
          <p:cNvSpPr/>
          <p:nvPr/>
        </p:nvSpPr>
        <p:spPr>
          <a:xfrm>
            <a:off x="-39527" y="3072894"/>
            <a:ext cx="863807" cy="1046666"/>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18"/>
          <p:cNvSpPr/>
          <p:nvPr/>
        </p:nvSpPr>
        <p:spPr>
          <a:xfrm>
            <a:off x="1469525" y="520096"/>
            <a:ext cx="188661" cy="144321"/>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18"/>
          <p:cNvSpPr/>
          <p:nvPr/>
        </p:nvSpPr>
        <p:spPr>
          <a:xfrm>
            <a:off x="437050" y="555317"/>
            <a:ext cx="202579" cy="149353"/>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18"/>
          <p:cNvSpPr/>
          <p:nvPr/>
        </p:nvSpPr>
        <p:spPr>
          <a:xfrm>
            <a:off x="2198220" y="21971"/>
            <a:ext cx="65580" cy="40302"/>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18"/>
          <p:cNvSpPr/>
          <p:nvPr/>
        </p:nvSpPr>
        <p:spPr>
          <a:xfrm>
            <a:off x="2280196" y="4589140"/>
            <a:ext cx="557962" cy="375773"/>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18"/>
          <p:cNvSpPr/>
          <p:nvPr/>
        </p:nvSpPr>
        <p:spPr>
          <a:xfrm>
            <a:off x="7339426" y="4691465"/>
            <a:ext cx="135053" cy="10740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18"/>
          <p:cNvSpPr/>
          <p:nvPr/>
        </p:nvSpPr>
        <p:spPr>
          <a:xfrm>
            <a:off x="7172645" y="4493540"/>
            <a:ext cx="925318" cy="659185"/>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18"/>
          <p:cNvSpPr/>
          <p:nvPr/>
        </p:nvSpPr>
        <p:spPr>
          <a:xfrm>
            <a:off x="7234214" y="4597509"/>
            <a:ext cx="53667" cy="43690"/>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18"/>
          <p:cNvSpPr/>
          <p:nvPr/>
        </p:nvSpPr>
        <p:spPr>
          <a:xfrm>
            <a:off x="1483975" y="4691465"/>
            <a:ext cx="91411" cy="211376"/>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18"/>
          <p:cNvSpPr/>
          <p:nvPr/>
        </p:nvSpPr>
        <p:spPr>
          <a:xfrm>
            <a:off x="1690446" y="4300647"/>
            <a:ext cx="152981" cy="83942"/>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18"/>
          <p:cNvSpPr/>
          <p:nvPr/>
        </p:nvSpPr>
        <p:spPr>
          <a:xfrm>
            <a:off x="423131" y="151"/>
            <a:ext cx="11972" cy="11807"/>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18"/>
          <p:cNvSpPr/>
          <p:nvPr/>
        </p:nvSpPr>
        <p:spPr>
          <a:xfrm>
            <a:off x="1432372" y="4183227"/>
            <a:ext cx="436828" cy="727983"/>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18"/>
          <p:cNvSpPr/>
          <p:nvPr/>
        </p:nvSpPr>
        <p:spPr>
          <a:xfrm>
            <a:off x="7849737" y="151"/>
            <a:ext cx="637402" cy="320426"/>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18"/>
          <p:cNvSpPr/>
          <p:nvPr/>
        </p:nvSpPr>
        <p:spPr>
          <a:xfrm>
            <a:off x="971127" y="404370"/>
            <a:ext cx="147025" cy="134258"/>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18"/>
          <p:cNvSpPr/>
          <p:nvPr/>
        </p:nvSpPr>
        <p:spPr>
          <a:xfrm>
            <a:off x="1538997" y="248392"/>
            <a:ext cx="150976" cy="125839"/>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18"/>
          <p:cNvSpPr/>
          <p:nvPr/>
        </p:nvSpPr>
        <p:spPr>
          <a:xfrm>
            <a:off x="804346" y="414433"/>
            <a:ext cx="150976" cy="119163"/>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18"/>
          <p:cNvSpPr/>
          <p:nvPr/>
        </p:nvSpPr>
        <p:spPr>
          <a:xfrm>
            <a:off x="1336477" y="122602"/>
            <a:ext cx="150976" cy="120807"/>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18"/>
          <p:cNvSpPr/>
          <p:nvPr/>
        </p:nvSpPr>
        <p:spPr>
          <a:xfrm>
            <a:off x="1602573" y="297014"/>
            <a:ext cx="41754" cy="41996"/>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18"/>
          <p:cNvSpPr/>
          <p:nvPr/>
        </p:nvSpPr>
        <p:spPr>
          <a:xfrm>
            <a:off x="1020784" y="444623"/>
            <a:ext cx="43759" cy="45334"/>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18"/>
          <p:cNvSpPr/>
          <p:nvPr/>
        </p:nvSpPr>
        <p:spPr>
          <a:xfrm>
            <a:off x="651483" y="419465"/>
            <a:ext cx="137058" cy="119163"/>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18"/>
          <p:cNvSpPr/>
          <p:nvPr/>
        </p:nvSpPr>
        <p:spPr>
          <a:xfrm>
            <a:off x="861964" y="453042"/>
            <a:ext cx="43700" cy="31883"/>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18"/>
          <p:cNvSpPr/>
          <p:nvPr/>
        </p:nvSpPr>
        <p:spPr>
          <a:xfrm>
            <a:off x="474735" y="422853"/>
            <a:ext cx="150976" cy="120807"/>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18"/>
          <p:cNvSpPr/>
          <p:nvPr/>
        </p:nvSpPr>
        <p:spPr>
          <a:xfrm>
            <a:off x="699134" y="461411"/>
            <a:ext cx="35798" cy="30239"/>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18"/>
          <p:cNvSpPr/>
          <p:nvPr/>
        </p:nvSpPr>
        <p:spPr>
          <a:xfrm>
            <a:off x="1707784" y="246698"/>
            <a:ext cx="131101" cy="122501"/>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18"/>
          <p:cNvSpPr/>
          <p:nvPr/>
        </p:nvSpPr>
        <p:spPr>
          <a:xfrm>
            <a:off x="2158530" y="94107"/>
            <a:ext cx="160884" cy="253322"/>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18"/>
          <p:cNvSpPr/>
          <p:nvPr/>
        </p:nvSpPr>
        <p:spPr>
          <a:xfrm>
            <a:off x="-39527" y="3264094"/>
            <a:ext cx="804242" cy="686037"/>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18"/>
          <p:cNvSpPr/>
          <p:nvPr/>
        </p:nvSpPr>
        <p:spPr>
          <a:xfrm>
            <a:off x="2039400" y="234991"/>
            <a:ext cx="144961" cy="120807"/>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18"/>
          <p:cNvSpPr/>
          <p:nvPr/>
        </p:nvSpPr>
        <p:spPr>
          <a:xfrm>
            <a:off x="1902401" y="151"/>
            <a:ext cx="152922" cy="88974"/>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18"/>
          <p:cNvSpPr/>
          <p:nvPr/>
        </p:nvSpPr>
        <p:spPr>
          <a:xfrm>
            <a:off x="-39527" y="1284944"/>
            <a:ext cx="538147" cy="764898"/>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18"/>
          <p:cNvSpPr/>
          <p:nvPr/>
        </p:nvSpPr>
        <p:spPr>
          <a:xfrm>
            <a:off x="2222046" y="162855"/>
            <a:ext cx="61629" cy="45334"/>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18"/>
          <p:cNvSpPr/>
          <p:nvPr/>
        </p:nvSpPr>
        <p:spPr>
          <a:xfrm>
            <a:off x="-39527" y="3314410"/>
            <a:ext cx="552065" cy="580374"/>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18"/>
          <p:cNvSpPr/>
          <p:nvPr/>
        </p:nvSpPr>
        <p:spPr>
          <a:xfrm>
            <a:off x="1997705" y="100782"/>
            <a:ext cx="148971" cy="119163"/>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18"/>
          <p:cNvSpPr/>
          <p:nvPr/>
        </p:nvSpPr>
        <p:spPr>
          <a:xfrm>
            <a:off x="1832870" y="102476"/>
            <a:ext cx="147025" cy="135902"/>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18"/>
          <p:cNvSpPr/>
          <p:nvPr/>
        </p:nvSpPr>
        <p:spPr>
          <a:xfrm>
            <a:off x="1868609" y="240022"/>
            <a:ext cx="152981" cy="120807"/>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18"/>
          <p:cNvSpPr/>
          <p:nvPr/>
        </p:nvSpPr>
        <p:spPr>
          <a:xfrm>
            <a:off x="2069183" y="598957"/>
            <a:ext cx="51662" cy="25208"/>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18"/>
          <p:cNvSpPr/>
          <p:nvPr/>
        </p:nvSpPr>
        <p:spPr>
          <a:xfrm>
            <a:off x="1431781" y="303739"/>
            <a:ext cx="47711" cy="41996"/>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18"/>
          <p:cNvSpPr/>
          <p:nvPr/>
        </p:nvSpPr>
        <p:spPr>
          <a:xfrm>
            <a:off x="1376226" y="255117"/>
            <a:ext cx="146966" cy="130871"/>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18"/>
          <p:cNvSpPr/>
          <p:nvPr/>
        </p:nvSpPr>
        <p:spPr>
          <a:xfrm>
            <a:off x="1346444" y="436253"/>
            <a:ext cx="53667" cy="38609"/>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18"/>
          <p:cNvSpPr/>
          <p:nvPr/>
        </p:nvSpPr>
        <p:spPr>
          <a:xfrm>
            <a:off x="1632355" y="385938"/>
            <a:ext cx="150917" cy="119114"/>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18"/>
          <p:cNvSpPr/>
          <p:nvPr/>
        </p:nvSpPr>
        <p:spPr>
          <a:xfrm>
            <a:off x="1711735" y="156130"/>
            <a:ext cx="53667" cy="35271"/>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18"/>
          <p:cNvSpPr/>
          <p:nvPr/>
        </p:nvSpPr>
        <p:spPr>
          <a:xfrm>
            <a:off x="1668094" y="533547"/>
            <a:ext cx="13918" cy="130871"/>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18"/>
          <p:cNvSpPr/>
          <p:nvPr/>
        </p:nvSpPr>
        <p:spPr>
          <a:xfrm>
            <a:off x="1910304" y="600601"/>
            <a:ext cx="25890" cy="33627"/>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18"/>
          <p:cNvSpPr/>
          <p:nvPr/>
        </p:nvSpPr>
        <p:spPr>
          <a:xfrm>
            <a:off x="1799136" y="375875"/>
            <a:ext cx="146966" cy="134208"/>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18"/>
          <p:cNvSpPr/>
          <p:nvPr/>
        </p:nvSpPr>
        <p:spPr>
          <a:xfrm>
            <a:off x="8064170" y="3341261"/>
            <a:ext cx="702923" cy="583712"/>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18"/>
          <p:cNvSpPr/>
          <p:nvPr/>
        </p:nvSpPr>
        <p:spPr>
          <a:xfrm>
            <a:off x="1674050" y="515065"/>
            <a:ext cx="152922" cy="150997"/>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18"/>
          <p:cNvSpPr/>
          <p:nvPr/>
        </p:nvSpPr>
        <p:spPr>
          <a:xfrm>
            <a:off x="645526" y="536885"/>
            <a:ext cx="808193" cy="164398"/>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18"/>
          <p:cNvSpPr/>
          <p:nvPr/>
        </p:nvSpPr>
        <p:spPr>
          <a:xfrm>
            <a:off x="1681953" y="409402"/>
            <a:ext cx="41754" cy="31933"/>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18"/>
          <p:cNvSpPr/>
          <p:nvPr/>
        </p:nvSpPr>
        <p:spPr>
          <a:xfrm>
            <a:off x="-39527" y="439591"/>
            <a:ext cx="164894" cy="130871"/>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18"/>
          <p:cNvSpPr/>
          <p:nvPr/>
        </p:nvSpPr>
        <p:spPr>
          <a:xfrm>
            <a:off x="270209" y="151"/>
            <a:ext cx="143073" cy="20176"/>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18"/>
          <p:cNvSpPr/>
          <p:nvPr/>
        </p:nvSpPr>
        <p:spPr>
          <a:xfrm>
            <a:off x="-39527" y="578831"/>
            <a:ext cx="127150" cy="139240"/>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18"/>
          <p:cNvSpPr/>
          <p:nvPr/>
        </p:nvSpPr>
        <p:spPr>
          <a:xfrm>
            <a:off x="143177" y="432916"/>
            <a:ext cx="146966" cy="134208"/>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18"/>
          <p:cNvSpPr/>
          <p:nvPr/>
        </p:nvSpPr>
        <p:spPr>
          <a:xfrm>
            <a:off x="1836880" y="248392"/>
            <a:ext cx="15923" cy="115776"/>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597874" y="325559"/>
            <a:ext cx="43700" cy="52059"/>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68263" y="567074"/>
            <a:ext cx="148971" cy="137596"/>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46212" y="283613"/>
            <a:ext cx="147025" cy="130871"/>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641516" y="424497"/>
            <a:ext cx="19934" cy="115776"/>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365572" y="469781"/>
            <a:ext cx="43700" cy="43690"/>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307953" y="429528"/>
            <a:ext cx="148971" cy="119163"/>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1302744" y="394307"/>
            <a:ext cx="152922" cy="120807"/>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8461248" y="2131942"/>
            <a:ext cx="698972" cy="900750"/>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5776765" y="151"/>
            <a:ext cx="2988381" cy="759866"/>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8771044" y="3044399"/>
            <a:ext cx="77493" cy="46978"/>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8475166" y="2138667"/>
            <a:ext cx="41754" cy="35271"/>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8767034" y="3066169"/>
            <a:ext cx="19934" cy="30239"/>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18"/>
          <p:cNvSpPr/>
          <p:nvPr/>
        </p:nvSpPr>
        <p:spPr>
          <a:xfrm>
            <a:off x="8238913" y="162855"/>
            <a:ext cx="139004" cy="18482"/>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18"/>
          <p:cNvSpPr/>
          <p:nvPr/>
        </p:nvSpPr>
        <p:spPr>
          <a:xfrm>
            <a:off x="7879519" y="362474"/>
            <a:ext cx="252177" cy="72136"/>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18"/>
          <p:cNvSpPr/>
          <p:nvPr/>
        </p:nvSpPr>
        <p:spPr>
          <a:xfrm>
            <a:off x="8628030" y="2091689"/>
            <a:ext cx="125204" cy="40302"/>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18"/>
          <p:cNvSpPr/>
          <p:nvPr/>
        </p:nvSpPr>
        <p:spPr>
          <a:xfrm>
            <a:off x="1852744" y="572106"/>
            <a:ext cx="152922" cy="83893"/>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18"/>
          <p:cNvSpPr/>
          <p:nvPr/>
        </p:nvSpPr>
        <p:spPr>
          <a:xfrm>
            <a:off x="7879519" y="432916"/>
            <a:ext cx="172797" cy="50365"/>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18"/>
          <p:cNvSpPr/>
          <p:nvPr/>
        </p:nvSpPr>
        <p:spPr>
          <a:xfrm>
            <a:off x="7867606" y="337316"/>
            <a:ext cx="220449" cy="43640"/>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18"/>
          <p:cNvSpPr/>
          <p:nvPr/>
        </p:nvSpPr>
        <p:spPr>
          <a:xfrm>
            <a:off x="8904033" y="2992389"/>
            <a:ext cx="180758" cy="80555"/>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18"/>
          <p:cNvSpPr/>
          <p:nvPr/>
        </p:nvSpPr>
        <p:spPr>
          <a:xfrm>
            <a:off x="6433983" y="151"/>
            <a:ext cx="63634" cy="290237"/>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18"/>
          <p:cNvSpPr/>
          <p:nvPr/>
        </p:nvSpPr>
        <p:spPr>
          <a:xfrm>
            <a:off x="-39527" y="151"/>
            <a:ext cx="2426467" cy="773267"/>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18"/>
          <p:cNvSpPr/>
          <p:nvPr/>
        </p:nvSpPr>
        <p:spPr>
          <a:xfrm>
            <a:off x="7490343" y="4067501"/>
            <a:ext cx="1669877" cy="868867"/>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18"/>
          <p:cNvSpPr/>
          <p:nvPr/>
        </p:nvSpPr>
        <p:spPr>
          <a:xfrm>
            <a:off x="2176399" y="582169"/>
            <a:ext cx="11972" cy="67154"/>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18"/>
          <p:cNvSpPr/>
          <p:nvPr/>
        </p:nvSpPr>
        <p:spPr>
          <a:xfrm>
            <a:off x="2063226" y="151"/>
            <a:ext cx="236313" cy="83942"/>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18"/>
          <p:cNvSpPr/>
          <p:nvPr/>
        </p:nvSpPr>
        <p:spPr>
          <a:xfrm>
            <a:off x="7559815" y="4151394"/>
            <a:ext cx="33793" cy="30239"/>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18"/>
          <p:cNvSpPr/>
          <p:nvPr/>
        </p:nvSpPr>
        <p:spPr>
          <a:xfrm>
            <a:off x="8405694" y="2021247"/>
            <a:ext cx="754526" cy="1130509"/>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18"/>
          <p:cNvSpPr/>
          <p:nvPr/>
        </p:nvSpPr>
        <p:spPr>
          <a:xfrm>
            <a:off x="8850424" y="2068225"/>
            <a:ext cx="25890" cy="20176"/>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18"/>
          <p:cNvSpPr/>
          <p:nvPr/>
        </p:nvSpPr>
        <p:spPr>
          <a:xfrm>
            <a:off x="8846473" y="4480139"/>
            <a:ext cx="158879" cy="130871"/>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18"/>
          <p:cNvSpPr/>
          <p:nvPr/>
        </p:nvSpPr>
        <p:spPr>
          <a:xfrm>
            <a:off x="7617375" y="4250331"/>
            <a:ext cx="117242" cy="9898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18"/>
          <p:cNvSpPr/>
          <p:nvPr/>
        </p:nvSpPr>
        <p:spPr>
          <a:xfrm>
            <a:off x="8759131" y="3617998"/>
            <a:ext cx="401089" cy="838678"/>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18"/>
          <p:cNvSpPr/>
          <p:nvPr/>
        </p:nvSpPr>
        <p:spPr>
          <a:xfrm>
            <a:off x="393349" y="204801"/>
            <a:ext cx="55672" cy="33577"/>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18"/>
          <p:cNvSpPr/>
          <p:nvPr/>
        </p:nvSpPr>
        <p:spPr>
          <a:xfrm>
            <a:off x="341687" y="157823"/>
            <a:ext cx="149030" cy="119114"/>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18"/>
          <p:cNvSpPr/>
          <p:nvPr/>
        </p:nvSpPr>
        <p:spPr>
          <a:xfrm>
            <a:off x="2615173" y="211477"/>
            <a:ext cx="39808" cy="20176"/>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18"/>
          <p:cNvSpPr/>
          <p:nvPr/>
        </p:nvSpPr>
        <p:spPr>
          <a:xfrm>
            <a:off x="280176" y="335622"/>
            <a:ext cx="35798" cy="43640"/>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18"/>
          <p:cNvSpPr/>
          <p:nvPr/>
        </p:nvSpPr>
        <p:spPr>
          <a:xfrm>
            <a:off x="176911" y="159517"/>
            <a:ext cx="145020" cy="134208"/>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18"/>
          <p:cNvSpPr/>
          <p:nvPr/>
        </p:nvSpPr>
        <p:spPr>
          <a:xfrm>
            <a:off x="530348" y="466443"/>
            <a:ext cx="45706" cy="38609"/>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18"/>
          <p:cNvSpPr/>
          <p:nvPr/>
        </p:nvSpPr>
        <p:spPr>
          <a:xfrm>
            <a:off x="508527" y="151098"/>
            <a:ext cx="150917" cy="120807"/>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18"/>
          <p:cNvSpPr/>
          <p:nvPr/>
        </p:nvSpPr>
        <p:spPr>
          <a:xfrm>
            <a:off x="568092" y="199770"/>
            <a:ext cx="37744" cy="38609"/>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18"/>
          <p:cNvSpPr/>
          <p:nvPr/>
        </p:nvSpPr>
        <p:spPr>
          <a:xfrm>
            <a:off x="438996" y="337316"/>
            <a:ext cx="35798" cy="43640"/>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18"/>
          <p:cNvSpPr/>
          <p:nvPr/>
        </p:nvSpPr>
        <p:spPr>
          <a:xfrm>
            <a:off x="381436" y="291982"/>
            <a:ext cx="145020" cy="120857"/>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18"/>
          <p:cNvSpPr/>
          <p:nvPr/>
        </p:nvSpPr>
        <p:spPr>
          <a:xfrm>
            <a:off x="2623135" y="176256"/>
            <a:ext cx="41754" cy="18532"/>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18"/>
          <p:cNvSpPr/>
          <p:nvPr/>
        </p:nvSpPr>
        <p:spPr>
          <a:xfrm>
            <a:off x="2569527" y="105814"/>
            <a:ext cx="647369" cy="236583"/>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18"/>
          <p:cNvSpPr/>
          <p:nvPr/>
        </p:nvSpPr>
        <p:spPr>
          <a:xfrm>
            <a:off x="256350" y="151"/>
            <a:ext cx="11972" cy="16838"/>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18"/>
          <p:cNvSpPr/>
          <p:nvPr/>
        </p:nvSpPr>
        <p:spPr>
          <a:xfrm>
            <a:off x="-39527" y="33728"/>
            <a:ext cx="99373" cy="130871"/>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18"/>
          <p:cNvSpPr/>
          <p:nvPr/>
        </p:nvSpPr>
        <p:spPr>
          <a:xfrm>
            <a:off x="-39527" y="233297"/>
            <a:ext cx="63634" cy="43640"/>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18"/>
          <p:cNvSpPr/>
          <p:nvPr/>
        </p:nvSpPr>
        <p:spPr>
          <a:xfrm>
            <a:off x="307953" y="80656"/>
            <a:ext cx="45706" cy="45334"/>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18"/>
          <p:cNvSpPr/>
          <p:nvPr/>
        </p:nvSpPr>
        <p:spPr>
          <a:xfrm>
            <a:off x="246383" y="25309"/>
            <a:ext cx="150976" cy="120807"/>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18"/>
          <p:cNvSpPr/>
          <p:nvPr/>
        </p:nvSpPr>
        <p:spPr>
          <a:xfrm>
            <a:off x="575995" y="196382"/>
            <a:ext cx="31847" cy="10113"/>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18"/>
          <p:cNvSpPr/>
          <p:nvPr/>
        </p:nvSpPr>
        <p:spPr>
          <a:xfrm>
            <a:off x="-39527" y="151"/>
            <a:ext cx="109281" cy="26901"/>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18"/>
          <p:cNvSpPr/>
          <p:nvPr/>
        </p:nvSpPr>
        <p:spPr>
          <a:xfrm>
            <a:off x="-39527" y="305433"/>
            <a:ext cx="240323" cy="120807"/>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18"/>
          <p:cNvSpPr/>
          <p:nvPr/>
        </p:nvSpPr>
        <p:spPr>
          <a:xfrm>
            <a:off x="79602" y="32034"/>
            <a:ext cx="148971" cy="117470"/>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18"/>
          <p:cNvSpPr/>
          <p:nvPr/>
        </p:nvSpPr>
        <p:spPr>
          <a:xfrm>
            <a:off x="228514" y="201414"/>
            <a:ext cx="47711" cy="50365"/>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18"/>
          <p:cNvSpPr/>
          <p:nvPr/>
        </p:nvSpPr>
        <p:spPr>
          <a:xfrm>
            <a:off x="-39527" y="164549"/>
            <a:ext cx="194676" cy="127483"/>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18"/>
          <p:cNvSpPr/>
          <p:nvPr/>
        </p:nvSpPr>
        <p:spPr>
          <a:xfrm>
            <a:off x="1261048" y="307077"/>
            <a:ext cx="33793" cy="38658"/>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18"/>
          <p:cNvSpPr/>
          <p:nvPr/>
        </p:nvSpPr>
        <p:spPr>
          <a:xfrm>
            <a:off x="1423878" y="151"/>
            <a:ext cx="131101" cy="10571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1396042" y="169580"/>
            <a:ext cx="13977" cy="35271"/>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1209386" y="263486"/>
            <a:ext cx="145020" cy="120807"/>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8632040" y="3458681"/>
            <a:ext cx="141009" cy="478049"/>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1503259" y="124296"/>
            <a:ext cx="19934" cy="115776"/>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1479433" y="526822"/>
            <a:ext cx="160884" cy="15145"/>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1479433" y="390969"/>
            <a:ext cx="137058" cy="120807"/>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1135962" y="401032"/>
            <a:ext cx="148971" cy="119114"/>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1666089" y="112539"/>
            <a:ext cx="150976" cy="120807"/>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1469525" y="396001"/>
            <a:ext cx="19934" cy="117470"/>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575995" y="15246"/>
            <a:ext cx="150976" cy="119163"/>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1513225" y="416127"/>
            <a:ext cx="53667" cy="25208"/>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3030180" y="174612"/>
            <a:ext cx="133107" cy="112388"/>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768607" y="323865"/>
            <a:ext cx="41754" cy="52059"/>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629603" y="72287"/>
            <a:ext cx="45765" cy="43640"/>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877829" y="275243"/>
            <a:ext cx="131101" cy="122501"/>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675309" y="152792"/>
            <a:ext cx="17928" cy="115776"/>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709042" y="276887"/>
            <a:ext cx="152981" cy="125889"/>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1104175" y="318834"/>
            <a:ext cx="45706" cy="35271"/>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18"/>
          <p:cNvSpPr/>
          <p:nvPr/>
        </p:nvSpPr>
        <p:spPr>
          <a:xfrm>
            <a:off x="929432" y="318834"/>
            <a:ext cx="59624" cy="45334"/>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4" name="Google Shape;1074;p18"/>
          <p:cNvSpPr/>
          <p:nvPr/>
        </p:nvSpPr>
        <p:spPr>
          <a:xfrm>
            <a:off x="1191517" y="446317"/>
            <a:ext cx="45765" cy="33577"/>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5" name="Google Shape;1075;p18"/>
          <p:cNvSpPr/>
          <p:nvPr/>
        </p:nvSpPr>
        <p:spPr>
          <a:xfrm>
            <a:off x="1040659" y="268518"/>
            <a:ext cx="152922" cy="120807"/>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1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lstStyle>
            <a:lvl1pPr lvl="0" rtl="0">
              <a:spcBef>
                <a:spcPts val="0"/>
              </a:spcBef>
              <a:spcAft>
                <a:spcPts val="0"/>
              </a:spcAft>
              <a:buSzPts val="2800"/>
              <a:buFont typeface="Gudea"/>
              <a:buNone/>
              <a:defRPr>
                <a:latin typeface="Gudea"/>
                <a:ea typeface="Gudea"/>
                <a:cs typeface="Gudea"/>
                <a:sym typeface="Gude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77" name="Google Shape;1077;p18"/>
          <p:cNvSpPr txBox="1">
            <a:spLocks noGrp="1"/>
          </p:cNvSpPr>
          <p:nvPr>
            <p:ph type="body" idx="1"/>
          </p:nvPr>
        </p:nvSpPr>
        <p:spPr>
          <a:xfrm>
            <a:off x="1131725" y="1025075"/>
            <a:ext cx="3339600" cy="3361500"/>
          </a:xfrm>
          <a:prstGeom prst="rect">
            <a:avLst/>
          </a:prstGeom>
        </p:spPr>
        <p:txBody>
          <a:bodyPr spcFirstLastPara="1" wrap="square" lIns="91425" tIns="91425" rIns="91425" bIns="91425" anchor="t" anchorCtr="0"/>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1078" name="Google Shape;1078;p18"/>
          <p:cNvSpPr txBox="1">
            <a:spLocks noGrp="1"/>
          </p:cNvSpPr>
          <p:nvPr>
            <p:ph type="body" idx="2"/>
          </p:nvPr>
        </p:nvSpPr>
        <p:spPr>
          <a:xfrm>
            <a:off x="4672550" y="1025074"/>
            <a:ext cx="3339600" cy="3361500"/>
          </a:xfrm>
          <a:prstGeom prst="rect">
            <a:avLst/>
          </a:prstGeom>
        </p:spPr>
        <p:txBody>
          <a:bodyPr spcFirstLastPara="1" wrap="square" lIns="91425" tIns="91425" rIns="91425" bIns="91425" anchor="t" anchorCtr="0"/>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1079" name="Google Shape;1079;p1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80" name="Google Shape;1080;p18"/>
          <p:cNvSpPr/>
          <p:nvPr/>
        </p:nvSpPr>
        <p:spPr>
          <a:xfrm>
            <a:off x="-1587" y="4759452"/>
            <a:ext cx="9144000" cy="384000"/>
          </a:xfrm>
          <a:prstGeom prst="rect">
            <a:avLst/>
          </a:prstGeom>
          <a:gradFill>
            <a:gsLst>
              <a:gs pos="0">
                <a:srgbClr val="003C71"/>
              </a:gs>
              <a:gs pos="32000">
                <a:srgbClr val="003C71"/>
              </a:gs>
              <a:gs pos="78000">
                <a:srgbClr val="0071C5"/>
              </a:gs>
              <a:gs pos="95000">
                <a:srgbClr val="009FDF"/>
              </a:gs>
              <a:gs pos="100000">
                <a:srgbClr val="009FDF"/>
              </a:gs>
            </a:gsLst>
            <a:lin ang="19859863"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081" name="Google Shape;1081;p18"/>
          <p:cNvCxnSpPr/>
          <p:nvPr/>
        </p:nvCxnSpPr>
        <p:spPr>
          <a:xfrm>
            <a:off x="8718551" y="4824510"/>
            <a:ext cx="2400" cy="237900"/>
          </a:xfrm>
          <a:prstGeom prst="straightConnector1">
            <a:avLst/>
          </a:prstGeom>
          <a:noFill/>
          <a:ln w="9525" cap="flat" cmpd="sng">
            <a:solidFill>
              <a:srgbClr val="FFFFFF"/>
            </a:solidFill>
            <a:prstDash val="solid"/>
            <a:round/>
            <a:headEnd type="none" w="sm" len="sm"/>
            <a:tailEnd type="none" w="sm" len="sm"/>
          </a:ln>
        </p:spPr>
      </p:cxnSp>
      <p:sp>
        <p:nvSpPr>
          <p:cNvPr id="1082" name="Google Shape;1082;p18"/>
          <p:cNvSpPr txBox="1"/>
          <p:nvPr/>
        </p:nvSpPr>
        <p:spPr>
          <a:xfrm>
            <a:off x="8835377" y="4824375"/>
            <a:ext cx="170700" cy="27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sz="800">
                <a:solidFill>
                  <a:srgbClr val="FFFFFF"/>
                </a:solidFill>
              </a:rPr>
              <a:t>‹#›</a:t>
            </a:fld>
            <a:endParaRPr sz="800">
              <a:solidFill>
                <a:srgbClr val="FFFFFF"/>
              </a:solidFill>
            </a:endParaRPr>
          </a:p>
        </p:txBody>
      </p:sp>
      <p:sp>
        <p:nvSpPr>
          <p:cNvPr id="1083" name="Google Shape;1083;p18"/>
          <p:cNvSpPr txBox="1"/>
          <p:nvPr/>
        </p:nvSpPr>
        <p:spPr>
          <a:xfrm>
            <a:off x="250885" y="4824387"/>
            <a:ext cx="5288100" cy="24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Arial"/>
                <a:ea typeface="Arial"/>
                <a:cs typeface="Arial"/>
                <a:sym typeface="Arial"/>
              </a:rPr>
              <a:t>Copyright © 2017 Intel Corporation. All rights reserved. Intel and the Intel logo are trademarks of Intel Corporation in the U.S. and other countries. *Other names and brands may be claimed as the property of others.</a:t>
            </a:r>
            <a:endParaRPr sz="800" b="0" i="0" u="none" strike="noStrike" cap="none">
              <a:solidFill>
                <a:srgbClr val="FFFFFF"/>
              </a:solidFill>
              <a:latin typeface="Arial"/>
              <a:ea typeface="Arial"/>
              <a:cs typeface="Arial"/>
              <a:sym typeface="Arial"/>
            </a:endParaRPr>
          </a:p>
        </p:txBody>
      </p:sp>
      <p:pic>
        <p:nvPicPr>
          <p:cNvPr id="1084" name="Google Shape;1084;p18"/>
          <p:cNvPicPr preferRelativeResize="0"/>
          <p:nvPr/>
        </p:nvPicPr>
        <p:blipFill>
          <a:blip r:embed="rId2">
            <a:alphaModFix/>
          </a:blip>
          <a:stretch>
            <a:fillRect/>
          </a:stretch>
        </p:blipFill>
        <p:spPr>
          <a:xfrm>
            <a:off x="8245355" y="4832500"/>
            <a:ext cx="358771" cy="237900"/>
          </a:xfrm>
          <a:prstGeom prst="rect">
            <a:avLst/>
          </a:prstGeom>
          <a:noFill/>
          <a:ln>
            <a:noFill/>
          </a:ln>
        </p:spPr>
      </p:pic>
    </p:spTree>
    <p:extLst>
      <p:ext uri="{BB962C8B-B14F-4D97-AF65-F5344CB8AC3E}">
        <p14:creationId xmlns:p14="http://schemas.microsoft.com/office/powerpoint/2010/main" val="2216219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ulleted Text">
  <p:cSld name="1_Title and Bulleted Text">
    <p:spTree>
      <p:nvGrpSpPr>
        <p:cNvPr id="1" name="Shape 4132"/>
        <p:cNvGrpSpPr/>
        <p:nvPr/>
      </p:nvGrpSpPr>
      <p:grpSpPr>
        <a:xfrm>
          <a:off x="0" y="0"/>
          <a:ext cx="0" cy="0"/>
          <a:chOff x="0" y="0"/>
          <a:chExt cx="0" cy="0"/>
        </a:xfrm>
      </p:grpSpPr>
      <p:sp>
        <p:nvSpPr>
          <p:cNvPr id="4133" name="Google Shape;4133;p42"/>
          <p:cNvSpPr txBox="1">
            <a:spLocks noGrp="1"/>
          </p:cNvSpPr>
          <p:nvPr>
            <p:ph type="sldNum" idx="12"/>
          </p:nvPr>
        </p:nvSpPr>
        <p:spPr>
          <a:xfrm>
            <a:off x="6872352" y="4824387"/>
            <a:ext cx="2133600" cy="273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134" name="Google Shape;4134;p42"/>
          <p:cNvSpPr txBox="1">
            <a:spLocks noGrp="1"/>
          </p:cNvSpPr>
          <p:nvPr>
            <p:ph type="title"/>
          </p:nvPr>
        </p:nvSpPr>
        <p:spPr>
          <a:xfrm>
            <a:off x="455613" y="308848"/>
            <a:ext cx="8229600" cy="8688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2"/>
              </a:buClr>
              <a:buSzPts val="1100"/>
              <a:buFont typeface="Arial"/>
              <a:buNone/>
              <a:defRPr sz="2800" b="0"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4135" name="Google Shape;4135;p42"/>
          <p:cNvSpPr txBox="1">
            <a:spLocks noGrp="1"/>
          </p:cNvSpPr>
          <p:nvPr>
            <p:ph type="body" idx="1"/>
          </p:nvPr>
        </p:nvSpPr>
        <p:spPr>
          <a:xfrm>
            <a:off x="455613" y="1203325"/>
            <a:ext cx="8228100" cy="34260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1200"/>
              </a:spcBef>
              <a:spcAft>
                <a:spcPts val="0"/>
              </a:spcAft>
              <a:buClr>
                <a:srgbClr val="0071C5"/>
              </a:buClr>
              <a:buSzPts val="1100"/>
              <a:buFont typeface="Noto Sans Symbols"/>
              <a:buNone/>
              <a:defRPr sz="1800" b="0" i="0" u="none" strike="noStrike" cap="none">
                <a:solidFill>
                  <a:srgbClr val="0071C5"/>
                </a:solidFill>
                <a:latin typeface="Arial"/>
                <a:ea typeface="Arial"/>
                <a:cs typeface="Arial"/>
                <a:sym typeface="Arial"/>
              </a:defRPr>
            </a:lvl1pPr>
            <a:lvl2pPr marL="914400" marR="0" lvl="1" indent="-342900" algn="l" rtl="0">
              <a:lnSpc>
                <a:spcPct val="100000"/>
              </a:lnSpc>
              <a:spcBef>
                <a:spcPts val="1200"/>
              </a:spcBef>
              <a:spcAft>
                <a:spcPts val="0"/>
              </a:spcAft>
              <a:buClr>
                <a:schemeClr val="dk2"/>
              </a:buClr>
              <a:buSzPts val="1800"/>
              <a:buFont typeface="Noto Sans Symbols"/>
              <a:buChar char="▪"/>
              <a:defRPr sz="1800" b="0" i="0" u="none" strike="noStrike" cap="none">
                <a:solidFill>
                  <a:schemeClr val="dk2"/>
                </a:solidFill>
                <a:latin typeface="Arial"/>
                <a:ea typeface="Arial"/>
                <a:cs typeface="Arial"/>
                <a:sym typeface="Arial"/>
              </a:defRPr>
            </a:lvl2pPr>
            <a:lvl3pPr marL="1371600" marR="0" lvl="2" indent="-342900" algn="l" rtl="0">
              <a:lnSpc>
                <a:spcPct val="100000"/>
              </a:lnSpc>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3pPr>
            <a:lvl4pPr marL="1828800" marR="0" lvl="3" indent="-330200" algn="l" rtl="0">
              <a:lnSpc>
                <a:spcPct val="100000"/>
              </a:lnSpc>
              <a:spcBef>
                <a:spcPts val="3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4pPr>
            <a:lvl5pPr marL="2286000" marR="0" lvl="4" indent="-317500" algn="l" rtl="0">
              <a:lnSpc>
                <a:spcPct val="100000"/>
              </a:lnSpc>
              <a:spcBef>
                <a:spcPts val="3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3400006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8" y="2479423"/>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4"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16pt Intel Clear Subhead, Date, Etc.</a:t>
            </a:r>
          </a:p>
        </p:txBody>
      </p:sp>
      <p:grpSp>
        <p:nvGrpSpPr>
          <p:cNvPr id="12" name="Group 11"/>
          <p:cNvGrpSpPr/>
          <p:nvPr userDrawn="1"/>
        </p:nvGrpSpPr>
        <p:grpSpPr>
          <a:xfrm>
            <a:off x="444687" y="318576"/>
            <a:ext cx="1268027" cy="899801"/>
            <a:chOff x="3665538" y="128587"/>
            <a:chExt cx="3635375" cy="2579688"/>
          </a:xfrm>
          <a:solidFill>
            <a:schemeClr val="bg1"/>
          </a:solidFill>
        </p:grpSpPr>
        <p:sp>
          <p:nvSpPr>
            <p:cNvPr id="13" name="Freeform 5"/>
            <p:cNvSpPr>
              <a:spLocks noEditPoints="1"/>
            </p:cNvSpPr>
            <p:nvPr userDrawn="1"/>
          </p:nvSpPr>
          <p:spPr bwMode="auto">
            <a:xfrm>
              <a:off x="3665538" y="128587"/>
              <a:ext cx="3635375" cy="2579688"/>
            </a:xfrm>
            <a:custGeom>
              <a:avLst/>
              <a:gdLst>
                <a:gd name="T0" fmla="*/ 136 w 2308"/>
                <a:gd name="T1" fmla="*/ 1064 h 1637"/>
                <a:gd name="T2" fmla="*/ 284 w 2308"/>
                <a:gd name="T3" fmla="*/ 545 h 1637"/>
                <a:gd name="T4" fmla="*/ 1123 w 2308"/>
                <a:gd name="T5" fmla="*/ 1578 h 1637"/>
                <a:gd name="T6" fmla="*/ 1886 w 2308"/>
                <a:gd name="T7" fmla="*/ 1192 h 1637"/>
                <a:gd name="T8" fmla="*/ 2253 w 2308"/>
                <a:gd name="T9" fmla="*/ 541 h 1637"/>
                <a:gd name="T10" fmla="*/ 525 w 2308"/>
                <a:gd name="T11" fmla="*/ 430 h 1637"/>
                <a:gd name="T12" fmla="*/ 1929 w 2308"/>
                <a:gd name="T13" fmla="*/ 983 h 1637"/>
                <a:gd name="T14" fmla="*/ 2253 w 2308"/>
                <a:gd name="T15" fmla="*/ 541 h 1637"/>
                <a:gd name="T16" fmla="*/ 1735 w 2308"/>
                <a:gd name="T17" fmla="*/ 979 h 1637"/>
                <a:gd name="T18" fmla="*/ 1850 w 2308"/>
                <a:gd name="T19" fmla="*/ 467 h 1637"/>
                <a:gd name="T20" fmla="*/ 480 w 2308"/>
                <a:gd name="T21" fmla="*/ 1109 h 1637"/>
                <a:gd name="T22" fmla="*/ 365 w 2308"/>
                <a:gd name="T23" fmla="*/ 654 h 1637"/>
                <a:gd name="T24" fmla="*/ 480 w 2308"/>
                <a:gd name="T25" fmla="*/ 1109 h 1637"/>
                <a:gd name="T26" fmla="*/ 480 w 2308"/>
                <a:gd name="T27" fmla="*/ 591 h 1637"/>
                <a:gd name="T28" fmla="*/ 365 w 2308"/>
                <a:gd name="T29" fmla="*/ 482 h 1637"/>
                <a:gd name="T30" fmla="*/ 1169 w 2308"/>
                <a:gd name="T31" fmla="*/ 1104 h 1637"/>
                <a:gd name="T32" fmla="*/ 1037 w 2308"/>
                <a:gd name="T33" fmla="*/ 531 h 1637"/>
                <a:gd name="T34" fmla="*/ 1151 w 2308"/>
                <a:gd name="T35" fmla="*/ 654 h 1637"/>
                <a:gd name="T36" fmla="*/ 1237 w 2308"/>
                <a:gd name="T37" fmla="*/ 746 h 1637"/>
                <a:gd name="T38" fmla="*/ 1151 w 2308"/>
                <a:gd name="T39" fmla="*/ 968 h 1637"/>
                <a:gd name="T40" fmla="*/ 1237 w 2308"/>
                <a:gd name="T41" fmla="*/ 1009 h 1637"/>
                <a:gd name="T42" fmla="*/ 1169 w 2308"/>
                <a:gd name="T43" fmla="*/ 1104 h 1637"/>
                <a:gd name="T44" fmla="*/ 1480 w 2308"/>
                <a:gd name="T45" fmla="*/ 1016 h 1637"/>
                <a:gd name="T46" fmla="*/ 1656 w 2308"/>
                <a:gd name="T47" fmla="*/ 1040 h 1637"/>
                <a:gd name="T48" fmla="*/ 1266 w 2308"/>
                <a:gd name="T49" fmla="*/ 879 h 1637"/>
                <a:gd name="T50" fmla="*/ 1669 w 2308"/>
                <a:gd name="T51" fmla="*/ 873 h 1637"/>
                <a:gd name="T52" fmla="*/ 1379 w 2308"/>
                <a:gd name="T53" fmla="*/ 915 h 1637"/>
                <a:gd name="T54" fmla="*/ 1390 w 2308"/>
                <a:gd name="T55" fmla="*/ 788 h 1637"/>
                <a:gd name="T56" fmla="*/ 1555 w 2308"/>
                <a:gd name="T57" fmla="*/ 837 h 1637"/>
                <a:gd name="T58" fmla="*/ 696 w 2308"/>
                <a:gd name="T59" fmla="*/ 746 h 1637"/>
                <a:gd name="T60" fmla="*/ 581 w 2308"/>
                <a:gd name="T61" fmla="*/ 1105 h 1637"/>
                <a:gd name="T62" fmla="*/ 817 w 2308"/>
                <a:gd name="T63" fmla="*/ 654 h 1637"/>
                <a:gd name="T64" fmla="*/ 951 w 2308"/>
                <a:gd name="T65" fmla="*/ 1105 h 1637"/>
                <a:gd name="T66" fmla="*/ 837 w 2308"/>
                <a:gd name="T67" fmla="*/ 789 h 1637"/>
                <a:gd name="T68" fmla="*/ 696 w 2308"/>
                <a:gd name="T69" fmla="*/ 746 h 1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08" h="1637">
                  <a:moveTo>
                    <a:pt x="1096" y="1430"/>
                  </a:moveTo>
                  <a:cubicBezTo>
                    <a:pt x="657" y="1471"/>
                    <a:pt x="200" y="1407"/>
                    <a:pt x="136" y="1064"/>
                  </a:cubicBezTo>
                  <a:cubicBezTo>
                    <a:pt x="105" y="895"/>
                    <a:pt x="182" y="716"/>
                    <a:pt x="284" y="604"/>
                  </a:cubicBezTo>
                  <a:cubicBezTo>
                    <a:pt x="284" y="545"/>
                    <a:pt x="284" y="545"/>
                    <a:pt x="284" y="545"/>
                  </a:cubicBezTo>
                  <a:cubicBezTo>
                    <a:pt x="100" y="706"/>
                    <a:pt x="0" y="910"/>
                    <a:pt x="57" y="1152"/>
                  </a:cubicBezTo>
                  <a:cubicBezTo>
                    <a:pt x="131" y="1461"/>
                    <a:pt x="523" y="1637"/>
                    <a:pt x="1123" y="1578"/>
                  </a:cubicBezTo>
                  <a:cubicBezTo>
                    <a:pt x="1360" y="1555"/>
                    <a:pt x="1670" y="1479"/>
                    <a:pt x="1886" y="1361"/>
                  </a:cubicBezTo>
                  <a:cubicBezTo>
                    <a:pt x="1886" y="1192"/>
                    <a:pt x="1886" y="1192"/>
                    <a:pt x="1886" y="1192"/>
                  </a:cubicBezTo>
                  <a:cubicBezTo>
                    <a:pt x="1690" y="1309"/>
                    <a:pt x="1366" y="1405"/>
                    <a:pt x="1096" y="1430"/>
                  </a:cubicBezTo>
                  <a:close/>
                  <a:moveTo>
                    <a:pt x="2253" y="541"/>
                  </a:moveTo>
                  <a:cubicBezTo>
                    <a:pt x="2148" y="32"/>
                    <a:pt x="1161" y="0"/>
                    <a:pt x="525" y="387"/>
                  </a:cubicBezTo>
                  <a:cubicBezTo>
                    <a:pt x="525" y="430"/>
                    <a:pt x="525" y="430"/>
                    <a:pt x="525" y="430"/>
                  </a:cubicBezTo>
                  <a:cubicBezTo>
                    <a:pt x="1161" y="104"/>
                    <a:pt x="2062" y="106"/>
                    <a:pt x="2144" y="574"/>
                  </a:cubicBezTo>
                  <a:cubicBezTo>
                    <a:pt x="2172" y="729"/>
                    <a:pt x="2084" y="890"/>
                    <a:pt x="1929" y="983"/>
                  </a:cubicBezTo>
                  <a:cubicBezTo>
                    <a:pt x="1929" y="1104"/>
                    <a:pt x="1929" y="1104"/>
                    <a:pt x="1929" y="1104"/>
                  </a:cubicBezTo>
                  <a:cubicBezTo>
                    <a:pt x="2116" y="1036"/>
                    <a:pt x="2308" y="813"/>
                    <a:pt x="2253" y="541"/>
                  </a:cubicBezTo>
                  <a:close/>
                  <a:moveTo>
                    <a:pt x="1850" y="1100"/>
                  </a:moveTo>
                  <a:cubicBezTo>
                    <a:pt x="1764" y="1091"/>
                    <a:pt x="1735" y="1039"/>
                    <a:pt x="1735" y="979"/>
                  </a:cubicBezTo>
                  <a:cubicBezTo>
                    <a:pt x="1735" y="467"/>
                    <a:pt x="1735" y="467"/>
                    <a:pt x="1735" y="467"/>
                  </a:cubicBezTo>
                  <a:cubicBezTo>
                    <a:pt x="1850" y="467"/>
                    <a:pt x="1850" y="467"/>
                    <a:pt x="1850" y="467"/>
                  </a:cubicBezTo>
                  <a:lnTo>
                    <a:pt x="1850" y="1100"/>
                  </a:lnTo>
                  <a:close/>
                  <a:moveTo>
                    <a:pt x="480" y="1109"/>
                  </a:moveTo>
                  <a:cubicBezTo>
                    <a:pt x="394" y="1101"/>
                    <a:pt x="365" y="1049"/>
                    <a:pt x="365" y="989"/>
                  </a:cubicBezTo>
                  <a:cubicBezTo>
                    <a:pt x="365" y="654"/>
                    <a:pt x="365" y="654"/>
                    <a:pt x="365" y="654"/>
                  </a:cubicBezTo>
                  <a:cubicBezTo>
                    <a:pt x="480" y="654"/>
                    <a:pt x="480" y="654"/>
                    <a:pt x="480" y="654"/>
                  </a:cubicBezTo>
                  <a:lnTo>
                    <a:pt x="480" y="1109"/>
                  </a:lnTo>
                  <a:close/>
                  <a:moveTo>
                    <a:pt x="480" y="482"/>
                  </a:moveTo>
                  <a:cubicBezTo>
                    <a:pt x="480" y="591"/>
                    <a:pt x="480" y="591"/>
                    <a:pt x="480" y="591"/>
                  </a:cubicBezTo>
                  <a:cubicBezTo>
                    <a:pt x="365" y="591"/>
                    <a:pt x="365" y="591"/>
                    <a:pt x="365" y="591"/>
                  </a:cubicBezTo>
                  <a:cubicBezTo>
                    <a:pt x="365" y="482"/>
                    <a:pt x="365" y="482"/>
                    <a:pt x="365" y="482"/>
                  </a:cubicBezTo>
                  <a:lnTo>
                    <a:pt x="480" y="482"/>
                  </a:lnTo>
                  <a:close/>
                  <a:moveTo>
                    <a:pt x="1169" y="1104"/>
                  </a:moveTo>
                  <a:cubicBezTo>
                    <a:pt x="1076" y="1104"/>
                    <a:pt x="1037" y="1039"/>
                    <a:pt x="1037" y="975"/>
                  </a:cubicBezTo>
                  <a:cubicBezTo>
                    <a:pt x="1037" y="531"/>
                    <a:pt x="1037" y="531"/>
                    <a:pt x="1037" y="531"/>
                  </a:cubicBezTo>
                  <a:cubicBezTo>
                    <a:pt x="1151" y="531"/>
                    <a:pt x="1151" y="531"/>
                    <a:pt x="1151" y="531"/>
                  </a:cubicBezTo>
                  <a:cubicBezTo>
                    <a:pt x="1151" y="654"/>
                    <a:pt x="1151" y="654"/>
                    <a:pt x="1151" y="654"/>
                  </a:cubicBezTo>
                  <a:cubicBezTo>
                    <a:pt x="1237" y="654"/>
                    <a:pt x="1237" y="654"/>
                    <a:pt x="1237" y="654"/>
                  </a:cubicBezTo>
                  <a:cubicBezTo>
                    <a:pt x="1237" y="746"/>
                    <a:pt x="1237" y="746"/>
                    <a:pt x="1237" y="746"/>
                  </a:cubicBezTo>
                  <a:cubicBezTo>
                    <a:pt x="1151" y="746"/>
                    <a:pt x="1151" y="746"/>
                    <a:pt x="1151" y="746"/>
                  </a:cubicBezTo>
                  <a:cubicBezTo>
                    <a:pt x="1151" y="968"/>
                    <a:pt x="1151" y="968"/>
                    <a:pt x="1151" y="968"/>
                  </a:cubicBezTo>
                  <a:cubicBezTo>
                    <a:pt x="1151" y="994"/>
                    <a:pt x="1163" y="1009"/>
                    <a:pt x="1190" y="1009"/>
                  </a:cubicBezTo>
                  <a:cubicBezTo>
                    <a:pt x="1237" y="1009"/>
                    <a:pt x="1237" y="1009"/>
                    <a:pt x="1237" y="1009"/>
                  </a:cubicBezTo>
                  <a:cubicBezTo>
                    <a:pt x="1237" y="1104"/>
                    <a:pt x="1237" y="1104"/>
                    <a:pt x="1237" y="1104"/>
                  </a:cubicBezTo>
                  <a:cubicBezTo>
                    <a:pt x="1169" y="1104"/>
                    <a:pt x="1169" y="1104"/>
                    <a:pt x="1169" y="1104"/>
                  </a:cubicBezTo>
                  <a:moveTo>
                    <a:pt x="1379" y="915"/>
                  </a:moveTo>
                  <a:cubicBezTo>
                    <a:pt x="1379" y="973"/>
                    <a:pt x="1416" y="1016"/>
                    <a:pt x="1480" y="1016"/>
                  </a:cubicBezTo>
                  <a:cubicBezTo>
                    <a:pt x="1531" y="1016"/>
                    <a:pt x="1556" y="1002"/>
                    <a:pt x="1585" y="973"/>
                  </a:cubicBezTo>
                  <a:cubicBezTo>
                    <a:pt x="1656" y="1040"/>
                    <a:pt x="1656" y="1040"/>
                    <a:pt x="1656" y="1040"/>
                  </a:cubicBezTo>
                  <a:cubicBezTo>
                    <a:pt x="1610" y="1085"/>
                    <a:pt x="1563" y="1112"/>
                    <a:pt x="1480" y="1112"/>
                  </a:cubicBezTo>
                  <a:cubicBezTo>
                    <a:pt x="1370" y="1112"/>
                    <a:pt x="1266" y="1052"/>
                    <a:pt x="1266" y="879"/>
                  </a:cubicBezTo>
                  <a:cubicBezTo>
                    <a:pt x="1266" y="730"/>
                    <a:pt x="1357" y="646"/>
                    <a:pt x="1477" y="646"/>
                  </a:cubicBezTo>
                  <a:cubicBezTo>
                    <a:pt x="1599" y="646"/>
                    <a:pt x="1669" y="744"/>
                    <a:pt x="1669" y="873"/>
                  </a:cubicBezTo>
                  <a:cubicBezTo>
                    <a:pt x="1669" y="915"/>
                    <a:pt x="1669" y="915"/>
                    <a:pt x="1669" y="915"/>
                  </a:cubicBezTo>
                  <a:cubicBezTo>
                    <a:pt x="1379" y="915"/>
                    <a:pt x="1379" y="915"/>
                    <a:pt x="1379" y="915"/>
                  </a:cubicBezTo>
                  <a:moveTo>
                    <a:pt x="1472" y="741"/>
                  </a:moveTo>
                  <a:cubicBezTo>
                    <a:pt x="1433" y="741"/>
                    <a:pt x="1403" y="761"/>
                    <a:pt x="1390" y="788"/>
                  </a:cubicBezTo>
                  <a:cubicBezTo>
                    <a:pt x="1383" y="804"/>
                    <a:pt x="1380" y="817"/>
                    <a:pt x="1379" y="837"/>
                  </a:cubicBezTo>
                  <a:cubicBezTo>
                    <a:pt x="1555" y="837"/>
                    <a:pt x="1555" y="837"/>
                    <a:pt x="1555" y="837"/>
                  </a:cubicBezTo>
                  <a:cubicBezTo>
                    <a:pt x="1553" y="788"/>
                    <a:pt x="1530" y="741"/>
                    <a:pt x="1472" y="741"/>
                  </a:cubicBezTo>
                  <a:close/>
                  <a:moveTo>
                    <a:pt x="696" y="746"/>
                  </a:moveTo>
                  <a:cubicBezTo>
                    <a:pt x="696" y="1105"/>
                    <a:pt x="696" y="1105"/>
                    <a:pt x="696" y="1105"/>
                  </a:cubicBezTo>
                  <a:cubicBezTo>
                    <a:pt x="581" y="1105"/>
                    <a:pt x="581" y="1105"/>
                    <a:pt x="581" y="1105"/>
                  </a:cubicBezTo>
                  <a:cubicBezTo>
                    <a:pt x="581" y="654"/>
                    <a:pt x="581" y="654"/>
                    <a:pt x="581" y="654"/>
                  </a:cubicBezTo>
                  <a:cubicBezTo>
                    <a:pt x="817" y="654"/>
                    <a:pt x="817" y="654"/>
                    <a:pt x="817" y="654"/>
                  </a:cubicBezTo>
                  <a:cubicBezTo>
                    <a:pt x="917" y="654"/>
                    <a:pt x="951" y="725"/>
                    <a:pt x="951" y="789"/>
                  </a:cubicBezTo>
                  <a:cubicBezTo>
                    <a:pt x="951" y="1105"/>
                    <a:pt x="951" y="1105"/>
                    <a:pt x="951" y="1105"/>
                  </a:cubicBezTo>
                  <a:cubicBezTo>
                    <a:pt x="837" y="1105"/>
                    <a:pt x="837" y="1105"/>
                    <a:pt x="837" y="1105"/>
                  </a:cubicBezTo>
                  <a:cubicBezTo>
                    <a:pt x="837" y="789"/>
                    <a:pt x="837" y="789"/>
                    <a:pt x="837" y="789"/>
                  </a:cubicBezTo>
                  <a:cubicBezTo>
                    <a:pt x="837" y="762"/>
                    <a:pt x="824" y="746"/>
                    <a:pt x="790" y="746"/>
                  </a:cubicBezTo>
                  <a:lnTo>
                    <a:pt x="696" y="7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350"/>
            </a:p>
          </p:txBody>
        </p:sp>
        <p:sp>
          <p:nvSpPr>
            <p:cNvPr id="14" name="Freeform 6"/>
            <p:cNvSpPr>
              <a:spLocks noEditPoints="1"/>
            </p:cNvSpPr>
            <p:nvPr userDrawn="1"/>
          </p:nvSpPr>
          <p:spPr bwMode="auto">
            <a:xfrm>
              <a:off x="6704013" y="865188"/>
              <a:ext cx="142875" cy="142875"/>
            </a:xfrm>
            <a:custGeom>
              <a:avLst/>
              <a:gdLst>
                <a:gd name="T0" fmla="*/ 45 w 91"/>
                <a:gd name="T1" fmla="*/ 91 h 91"/>
                <a:gd name="T2" fmla="*/ 0 w 91"/>
                <a:gd name="T3" fmla="*/ 46 h 91"/>
                <a:gd name="T4" fmla="*/ 45 w 91"/>
                <a:gd name="T5" fmla="*/ 0 h 91"/>
                <a:gd name="T6" fmla="*/ 91 w 91"/>
                <a:gd name="T7" fmla="*/ 46 h 91"/>
                <a:gd name="T8" fmla="*/ 45 w 91"/>
                <a:gd name="T9" fmla="*/ 91 h 91"/>
                <a:gd name="T10" fmla="*/ 45 w 91"/>
                <a:gd name="T11" fmla="*/ 7 h 91"/>
                <a:gd name="T12" fmla="*/ 7 w 91"/>
                <a:gd name="T13" fmla="*/ 46 h 91"/>
                <a:gd name="T14" fmla="*/ 45 w 91"/>
                <a:gd name="T15" fmla="*/ 83 h 91"/>
                <a:gd name="T16" fmla="*/ 83 w 91"/>
                <a:gd name="T17" fmla="*/ 46 h 91"/>
                <a:gd name="T18" fmla="*/ 45 w 91"/>
                <a:gd name="T19" fmla="*/ 7 h 91"/>
                <a:gd name="T20" fmla="*/ 66 w 91"/>
                <a:gd name="T21" fmla="*/ 73 h 91"/>
                <a:gd name="T22" fmla="*/ 57 w 91"/>
                <a:gd name="T23" fmla="*/ 73 h 91"/>
                <a:gd name="T24" fmla="*/ 55 w 91"/>
                <a:gd name="T25" fmla="*/ 72 h 91"/>
                <a:gd name="T26" fmla="*/ 44 w 91"/>
                <a:gd name="T27" fmla="*/ 52 h 91"/>
                <a:gd name="T28" fmla="*/ 42 w 91"/>
                <a:gd name="T29" fmla="*/ 51 h 91"/>
                <a:gd name="T30" fmla="*/ 39 w 91"/>
                <a:gd name="T31" fmla="*/ 51 h 91"/>
                <a:gd name="T32" fmla="*/ 37 w 91"/>
                <a:gd name="T33" fmla="*/ 51 h 91"/>
                <a:gd name="T34" fmla="*/ 37 w 91"/>
                <a:gd name="T35" fmla="*/ 71 h 91"/>
                <a:gd name="T36" fmla="*/ 35 w 91"/>
                <a:gd name="T37" fmla="*/ 73 h 91"/>
                <a:gd name="T38" fmla="*/ 27 w 91"/>
                <a:gd name="T39" fmla="*/ 73 h 91"/>
                <a:gd name="T40" fmla="*/ 25 w 91"/>
                <a:gd name="T41" fmla="*/ 71 h 91"/>
                <a:gd name="T42" fmla="*/ 25 w 91"/>
                <a:gd name="T43" fmla="*/ 21 h 91"/>
                <a:gd name="T44" fmla="*/ 29 w 91"/>
                <a:gd name="T45" fmla="*/ 17 h 91"/>
                <a:gd name="T46" fmla="*/ 43 w 91"/>
                <a:gd name="T47" fmla="*/ 16 h 91"/>
                <a:gd name="T48" fmla="*/ 65 w 91"/>
                <a:gd name="T49" fmla="*/ 34 h 91"/>
                <a:gd name="T50" fmla="*/ 65 w 91"/>
                <a:gd name="T51" fmla="*/ 35 h 91"/>
                <a:gd name="T52" fmla="*/ 55 w 91"/>
                <a:gd name="T53" fmla="*/ 49 h 91"/>
                <a:gd name="T54" fmla="*/ 67 w 91"/>
                <a:gd name="T55" fmla="*/ 70 h 91"/>
                <a:gd name="T56" fmla="*/ 67 w 91"/>
                <a:gd name="T57" fmla="*/ 71 h 91"/>
                <a:gd name="T58" fmla="*/ 66 w 91"/>
                <a:gd name="T59" fmla="*/ 73 h 91"/>
                <a:gd name="T60" fmla="*/ 54 w 91"/>
                <a:gd name="T61" fmla="*/ 34 h 91"/>
                <a:gd name="T62" fmla="*/ 44 w 91"/>
                <a:gd name="T63" fmla="*/ 26 h 91"/>
                <a:gd name="T64" fmla="*/ 38 w 91"/>
                <a:gd name="T65" fmla="*/ 26 h 91"/>
                <a:gd name="T66" fmla="*/ 36 w 91"/>
                <a:gd name="T67" fmla="*/ 26 h 91"/>
                <a:gd name="T68" fmla="*/ 36 w 91"/>
                <a:gd name="T69" fmla="*/ 42 h 91"/>
                <a:gd name="T70" fmla="*/ 44 w 91"/>
                <a:gd name="T71" fmla="*/ 42 h 91"/>
                <a:gd name="T72" fmla="*/ 54 w 91"/>
                <a:gd name="T73" fmla="*/ 35 h 91"/>
                <a:gd name="T74" fmla="*/ 54 w 91"/>
                <a:gd name="T75" fmla="*/ 3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1" h="91">
                  <a:moveTo>
                    <a:pt x="45" y="91"/>
                  </a:moveTo>
                  <a:cubicBezTo>
                    <a:pt x="20" y="91"/>
                    <a:pt x="0" y="71"/>
                    <a:pt x="0" y="46"/>
                  </a:cubicBezTo>
                  <a:cubicBezTo>
                    <a:pt x="0" y="20"/>
                    <a:pt x="20" y="0"/>
                    <a:pt x="45" y="0"/>
                  </a:cubicBezTo>
                  <a:cubicBezTo>
                    <a:pt x="71" y="0"/>
                    <a:pt x="91" y="20"/>
                    <a:pt x="91" y="46"/>
                  </a:cubicBezTo>
                  <a:cubicBezTo>
                    <a:pt x="91" y="71"/>
                    <a:pt x="71" y="91"/>
                    <a:pt x="45" y="91"/>
                  </a:cubicBezTo>
                  <a:close/>
                  <a:moveTo>
                    <a:pt x="45" y="7"/>
                  </a:moveTo>
                  <a:cubicBezTo>
                    <a:pt x="24" y="7"/>
                    <a:pt x="7" y="25"/>
                    <a:pt x="7" y="46"/>
                  </a:cubicBezTo>
                  <a:cubicBezTo>
                    <a:pt x="7" y="66"/>
                    <a:pt x="24" y="83"/>
                    <a:pt x="45" y="83"/>
                  </a:cubicBezTo>
                  <a:cubicBezTo>
                    <a:pt x="66" y="83"/>
                    <a:pt x="83" y="66"/>
                    <a:pt x="83" y="46"/>
                  </a:cubicBezTo>
                  <a:cubicBezTo>
                    <a:pt x="83" y="25"/>
                    <a:pt x="66" y="7"/>
                    <a:pt x="45" y="7"/>
                  </a:cubicBezTo>
                  <a:close/>
                  <a:moveTo>
                    <a:pt x="66" y="73"/>
                  </a:moveTo>
                  <a:cubicBezTo>
                    <a:pt x="57" y="73"/>
                    <a:pt x="57" y="73"/>
                    <a:pt x="57" y="73"/>
                  </a:cubicBezTo>
                  <a:cubicBezTo>
                    <a:pt x="56" y="73"/>
                    <a:pt x="56" y="72"/>
                    <a:pt x="55" y="72"/>
                  </a:cubicBezTo>
                  <a:cubicBezTo>
                    <a:pt x="44" y="52"/>
                    <a:pt x="44" y="52"/>
                    <a:pt x="44" y="52"/>
                  </a:cubicBezTo>
                  <a:cubicBezTo>
                    <a:pt x="43" y="52"/>
                    <a:pt x="42" y="51"/>
                    <a:pt x="42" y="51"/>
                  </a:cubicBezTo>
                  <a:cubicBezTo>
                    <a:pt x="42" y="51"/>
                    <a:pt x="40" y="51"/>
                    <a:pt x="39" y="51"/>
                  </a:cubicBezTo>
                  <a:cubicBezTo>
                    <a:pt x="38" y="51"/>
                    <a:pt x="37" y="51"/>
                    <a:pt x="37" y="51"/>
                  </a:cubicBezTo>
                  <a:cubicBezTo>
                    <a:pt x="37" y="71"/>
                    <a:pt x="37" y="71"/>
                    <a:pt x="37" y="71"/>
                  </a:cubicBezTo>
                  <a:cubicBezTo>
                    <a:pt x="37" y="72"/>
                    <a:pt x="36" y="73"/>
                    <a:pt x="35" y="73"/>
                  </a:cubicBezTo>
                  <a:cubicBezTo>
                    <a:pt x="27" y="73"/>
                    <a:pt x="27" y="73"/>
                    <a:pt x="27" y="73"/>
                  </a:cubicBezTo>
                  <a:cubicBezTo>
                    <a:pt x="26" y="73"/>
                    <a:pt x="25" y="72"/>
                    <a:pt x="25" y="71"/>
                  </a:cubicBezTo>
                  <a:cubicBezTo>
                    <a:pt x="25" y="21"/>
                    <a:pt x="25" y="21"/>
                    <a:pt x="25" y="21"/>
                  </a:cubicBezTo>
                  <a:cubicBezTo>
                    <a:pt x="25" y="18"/>
                    <a:pt x="26" y="17"/>
                    <a:pt x="29" y="17"/>
                  </a:cubicBezTo>
                  <a:cubicBezTo>
                    <a:pt x="31" y="16"/>
                    <a:pt x="39" y="16"/>
                    <a:pt x="43" y="16"/>
                  </a:cubicBezTo>
                  <a:cubicBezTo>
                    <a:pt x="57" y="16"/>
                    <a:pt x="65" y="20"/>
                    <a:pt x="65" y="34"/>
                  </a:cubicBezTo>
                  <a:cubicBezTo>
                    <a:pt x="65" y="35"/>
                    <a:pt x="65" y="35"/>
                    <a:pt x="65" y="35"/>
                  </a:cubicBezTo>
                  <a:cubicBezTo>
                    <a:pt x="65" y="43"/>
                    <a:pt x="61" y="47"/>
                    <a:pt x="55" y="49"/>
                  </a:cubicBezTo>
                  <a:cubicBezTo>
                    <a:pt x="67" y="70"/>
                    <a:pt x="67" y="70"/>
                    <a:pt x="67" y="70"/>
                  </a:cubicBezTo>
                  <a:cubicBezTo>
                    <a:pt x="67" y="70"/>
                    <a:pt x="67" y="71"/>
                    <a:pt x="67" y="71"/>
                  </a:cubicBezTo>
                  <a:cubicBezTo>
                    <a:pt x="67" y="72"/>
                    <a:pt x="67" y="73"/>
                    <a:pt x="66" y="73"/>
                  </a:cubicBezTo>
                  <a:close/>
                  <a:moveTo>
                    <a:pt x="54" y="34"/>
                  </a:moveTo>
                  <a:cubicBezTo>
                    <a:pt x="54" y="28"/>
                    <a:pt x="51" y="26"/>
                    <a:pt x="44" y="26"/>
                  </a:cubicBezTo>
                  <a:cubicBezTo>
                    <a:pt x="43" y="26"/>
                    <a:pt x="40" y="26"/>
                    <a:pt x="38" y="26"/>
                  </a:cubicBezTo>
                  <a:cubicBezTo>
                    <a:pt x="37" y="26"/>
                    <a:pt x="37" y="26"/>
                    <a:pt x="36" y="26"/>
                  </a:cubicBezTo>
                  <a:cubicBezTo>
                    <a:pt x="36" y="42"/>
                    <a:pt x="36" y="42"/>
                    <a:pt x="36" y="42"/>
                  </a:cubicBezTo>
                  <a:cubicBezTo>
                    <a:pt x="37" y="42"/>
                    <a:pt x="43" y="42"/>
                    <a:pt x="44" y="42"/>
                  </a:cubicBezTo>
                  <a:cubicBezTo>
                    <a:pt x="51" y="42"/>
                    <a:pt x="54" y="40"/>
                    <a:pt x="54" y="35"/>
                  </a:cubicBezTo>
                  <a:lnTo>
                    <a:pt x="54"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350"/>
            </a:p>
          </p:txBody>
        </p:sp>
      </p:grpSp>
    </p:spTree>
    <p:extLst>
      <p:ext uri="{BB962C8B-B14F-4D97-AF65-F5344CB8AC3E}">
        <p14:creationId xmlns:p14="http://schemas.microsoft.com/office/powerpoint/2010/main" val="35781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8" y="2479423"/>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4"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userDrawn="1"/>
        </p:nvPicPr>
        <p:blipFill>
          <a:blip r:embed="rId2" cstate="email">
            <a:alphaModFix/>
            <a:extLst>
              <a:ext uri="{28A0092B-C50C-407E-A947-70E740481C1C}">
                <a14:useLocalDpi xmlns:a14="http://schemas.microsoft.com/office/drawing/2010/main"/>
              </a:ext>
            </a:extLst>
          </a:blip>
          <a:stretch>
            <a:fillRect/>
          </a:stretch>
        </p:blipFill>
        <p:spPr>
          <a:xfrm>
            <a:off x="460694" y="389229"/>
            <a:ext cx="2121766" cy="887284"/>
          </a:xfrm>
          <a:prstGeom prst="rect">
            <a:avLst/>
          </a:prstGeom>
        </p:spPr>
      </p:pic>
      <p:sp>
        <p:nvSpPr>
          <p:cNvPr id="7" name="TextBox 6"/>
          <p:cNvSpPr txBox="1"/>
          <p:nvPr userDrawn="1"/>
        </p:nvSpPr>
        <p:spPr>
          <a:xfrm>
            <a:off x="205160" y="4907173"/>
            <a:ext cx="2301912" cy="109710"/>
          </a:xfrm>
          <a:prstGeom prst="rect">
            <a:avLst/>
          </a:prstGeom>
          <a:noFill/>
        </p:spPr>
        <p:txBody>
          <a:bodyPr vert="horz" wrap="none" lIns="0" tIns="0" rIns="0" bIns="0" rtlCol="0">
            <a:spAutoFit/>
          </a:bodyPr>
          <a:lstStyle/>
          <a:p>
            <a:r>
              <a:rPr lang="en-US" sz="713" dirty="0">
                <a:solidFill>
                  <a:schemeClr val="bg1"/>
                </a:solidFill>
              </a:rPr>
              <a:t>Intel Confidential</a:t>
            </a:r>
            <a:r>
              <a:rPr lang="en-US" sz="713" baseline="0" dirty="0">
                <a:solidFill>
                  <a:schemeClr val="bg1"/>
                </a:solidFill>
              </a:rPr>
              <a:t>  |  Internal Use Only  </a:t>
            </a:r>
            <a:r>
              <a:rPr lang="en-US" sz="713" baseline="0" dirty="0">
                <a:solidFill>
                  <a:srgbClr val="FF0000"/>
                </a:solidFill>
              </a:rPr>
              <a:t>(DO NOT SHARE)</a:t>
            </a:r>
            <a:endParaRPr lang="en-US" sz="713" dirty="0">
              <a:solidFill>
                <a:srgbClr val="FF0000"/>
              </a:solidFill>
            </a:endParaRPr>
          </a:p>
        </p:txBody>
      </p:sp>
    </p:spTree>
    <p:extLst>
      <p:ext uri="{BB962C8B-B14F-4D97-AF65-F5344CB8AC3E}">
        <p14:creationId xmlns:p14="http://schemas.microsoft.com/office/powerpoint/2010/main" val="155809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457189"/>
            <a:fld id="{EE2556C5-CE8C-6547-B838-EA80C61A4AF7}" type="slidenum">
              <a:rPr lang="en-US" smtClean="0">
                <a:solidFill>
                  <a:prstClr val="white"/>
                </a:solidFill>
              </a:rPr>
              <a:pPr defTabSz="457189"/>
              <a:t>‹#›</a:t>
            </a:fld>
            <a:endParaRPr lang="en-US" dirty="0">
              <a:solidFill>
                <a:prstClr val="white"/>
              </a:solidFill>
            </a:endParaRPr>
          </a:p>
        </p:txBody>
      </p:sp>
      <p:sp>
        <p:nvSpPr>
          <p:cNvPr id="4" name="Rectangle 3"/>
          <p:cNvSpPr/>
          <p:nvPr userDrawn="1"/>
        </p:nvSpPr>
        <p:spPr>
          <a:xfrm>
            <a:off x="0" y="12245"/>
            <a:ext cx="9144000" cy="937958"/>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itle 1"/>
          <p:cNvSpPr>
            <a:spLocks noGrp="1"/>
          </p:cNvSpPr>
          <p:nvPr>
            <p:ph type="title"/>
          </p:nvPr>
        </p:nvSpPr>
        <p:spPr>
          <a:xfrm>
            <a:off x="269421" y="85296"/>
            <a:ext cx="7886700" cy="798232"/>
          </a:xfrm>
        </p:spPr>
        <p:txBody>
          <a:bodyPr>
            <a:normAutofit/>
          </a:bodyPr>
          <a:lstStyle>
            <a:lvl1pPr>
              <a:defRPr sz="4050">
                <a:solidFill>
                  <a:schemeClr val="bg1"/>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dirty="0"/>
              <a:t>Click to edit Master title style</a:t>
            </a:r>
          </a:p>
        </p:txBody>
      </p:sp>
    </p:spTree>
    <p:extLst>
      <p:ext uri="{BB962C8B-B14F-4D97-AF65-F5344CB8AC3E}">
        <p14:creationId xmlns:p14="http://schemas.microsoft.com/office/powerpoint/2010/main" val="89843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457189"/>
            <a:fld id="{EE2556C5-CE8C-6547-B838-EA80C61A4AF7}" type="slidenum">
              <a:rPr lang="en-US" smtClean="0">
                <a:solidFill>
                  <a:prstClr val="white"/>
                </a:solidFill>
              </a:rPr>
              <a:pPr defTabSz="457189"/>
              <a:t>‹#›</a:t>
            </a:fld>
            <a:endParaRPr lang="en-US" dirty="0">
              <a:solidFill>
                <a:prstClr val="white"/>
              </a:solidFill>
            </a:endParaRPr>
          </a:p>
        </p:txBody>
      </p:sp>
      <p:sp>
        <p:nvSpPr>
          <p:cNvPr id="4" name="Title 1"/>
          <p:cNvSpPr>
            <a:spLocks noGrp="1"/>
          </p:cNvSpPr>
          <p:nvPr>
            <p:ph type="title"/>
          </p:nvPr>
        </p:nvSpPr>
        <p:spPr>
          <a:xfrm>
            <a:off x="270034" y="169307"/>
            <a:ext cx="8603933" cy="927021"/>
          </a:xfrm>
          <a:ln w="38100">
            <a:solidFill>
              <a:schemeClr val="tx2"/>
            </a:solidFill>
          </a:ln>
        </p:spPr>
        <p:txBody>
          <a:bodyPr anchor="ctr">
            <a:normAutofit/>
          </a:bodyPr>
          <a:lstStyle>
            <a:lvl1pPr marL="134541" indent="0">
              <a:spcBef>
                <a:spcPts val="0"/>
              </a:spcBef>
              <a:spcAft>
                <a:spcPts val="0"/>
              </a:spcAft>
              <a:defRPr sz="405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dirty="0"/>
              <a:t>Click to edit Master title style</a:t>
            </a:r>
          </a:p>
        </p:txBody>
      </p:sp>
      <p:sp>
        <p:nvSpPr>
          <p:cNvPr id="5" name="Rectangle 4"/>
          <p:cNvSpPr/>
          <p:nvPr userDrawn="1"/>
        </p:nvSpPr>
        <p:spPr>
          <a:xfrm>
            <a:off x="8982551" y="266461"/>
            <a:ext cx="160022" cy="73271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Rectangle 5"/>
          <p:cNvSpPr/>
          <p:nvPr userDrawn="1"/>
        </p:nvSpPr>
        <p:spPr>
          <a:xfrm>
            <a:off x="1427" y="266461"/>
            <a:ext cx="160022" cy="732713"/>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74012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defTabSz="457189"/>
            <a:fld id="{EE2556C5-CE8C-6547-B838-EA80C61A4AF7}" type="slidenum">
              <a:rPr lang="en-US" smtClean="0">
                <a:solidFill>
                  <a:prstClr val="white"/>
                </a:solidFill>
              </a:rPr>
              <a:pPr defTabSz="457189"/>
              <a:t>‹#›</a:t>
            </a:fld>
            <a:endParaRPr lang="en-US" dirty="0">
              <a:solidFill>
                <a:prstClr val="white"/>
              </a:solidFill>
            </a:endParaRPr>
          </a:p>
        </p:txBody>
      </p:sp>
      <p:sp>
        <p:nvSpPr>
          <p:cNvPr id="4" name="Title 1"/>
          <p:cNvSpPr>
            <a:spLocks noGrp="1"/>
          </p:cNvSpPr>
          <p:nvPr>
            <p:ph type="title"/>
          </p:nvPr>
        </p:nvSpPr>
        <p:spPr>
          <a:xfrm>
            <a:off x="270034" y="284560"/>
            <a:ext cx="8603933" cy="772716"/>
          </a:xfrm>
          <a:solidFill>
            <a:schemeClr val="bg1">
              <a:lumMod val="75000"/>
            </a:schemeClr>
          </a:solidFill>
          <a:ln w="38100">
            <a:noFill/>
          </a:ln>
        </p:spPr>
        <p:txBody>
          <a:bodyPr>
            <a:normAutofit/>
          </a:bodyPr>
          <a:lstStyle>
            <a:lvl1pPr marL="134541" indent="0">
              <a:defRPr sz="405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dirty="0"/>
              <a:t>Click to edit Master title style</a:t>
            </a:r>
          </a:p>
        </p:txBody>
      </p:sp>
      <p:sp>
        <p:nvSpPr>
          <p:cNvPr id="5" name="Rectangle 4"/>
          <p:cNvSpPr/>
          <p:nvPr userDrawn="1"/>
        </p:nvSpPr>
        <p:spPr>
          <a:xfrm>
            <a:off x="154544" y="159544"/>
            <a:ext cx="8834914" cy="4445114"/>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776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sz="4050" b="0" i="0" baseline="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dirty="0"/>
              <a:t>28pt Intel Clear Headline</a:t>
            </a:r>
          </a:p>
        </p:txBody>
      </p:sp>
      <p:sp>
        <p:nvSpPr>
          <p:cNvPr id="9" name="Content Placeholder 8"/>
          <p:cNvSpPr>
            <a:spLocks noGrp="1"/>
          </p:cNvSpPr>
          <p:nvPr>
            <p:ph sz="quarter" idx="13" hasCustomPrompt="1"/>
          </p:nvPr>
        </p:nvSpPr>
        <p:spPr>
          <a:xfrm>
            <a:off x="455614" y="1203326"/>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95562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4" y="1203325"/>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sz="4050" b="0" i="0" baseline="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dirty="0"/>
              <a:t>28pt Intel Clear Headline</a:t>
            </a:r>
          </a:p>
        </p:txBody>
      </p:sp>
      <p:sp>
        <p:nvSpPr>
          <p:cNvPr id="9" name="Picture Placeholder 8"/>
          <p:cNvSpPr>
            <a:spLocks noGrp="1"/>
          </p:cNvSpPr>
          <p:nvPr>
            <p:ph type="pic" sz="quarter" idx="13"/>
          </p:nvPr>
        </p:nvSpPr>
        <p:spPr>
          <a:xfrm>
            <a:off x="4830764"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4" y="2843898"/>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23501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Arial" panose="020B0604020202020204" pitchFamily="34" charset="0"/>
              </a:defRPr>
            </a:lvl1pPr>
            <a:lvl2pPr marL="417513" indent="-225425">
              <a:buFont typeface="Intel Clear" pitchFamily="34" charset="0"/>
              <a:buChar char="–"/>
              <a:defRPr sz="1200" baseline="0">
                <a:latin typeface="+mn-lt"/>
                <a:cs typeface="Arial" panose="020B0604020202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a:t>28pt Intel Clear Headline</a:t>
            </a:r>
          </a:p>
        </p:txBody>
      </p:sp>
    </p:spTree>
    <p:extLst>
      <p:ext uri="{BB962C8B-B14F-4D97-AF65-F5344CB8AC3E}">
        <p14:creationId xmlns:p14="http://schemas.microsoft.com/office/powerpoint/2010/main" val="304982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4" y="1203325"/>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5"/>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sz="4050" b="0" i="0" baseline="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dirty="0"/>
              <a:t>28pt Intel Clear Headline</a:t>
            </a:r>
          </a:p>
        </p:txBody>
      </p:sp>
    </p:spTree>
    <p:extLst>
      <p:ext uri="{BB962C8B-B14F-4D97-AF65-F5344CB8AC3E}">
        <p14:creationId xmlns:p14="http://schemas.microsoft.com/office/powerpoint/2010/main" val="127007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00969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790818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sz="4050" b="0" i="0" baseline="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defRPr>
            </a:lvl1pPr>
          </a:lstStyle>
          <a:p>
            <a:r>
              <a:rPr lang="en-US" dirty="0"/>
              <a:t>28pt Intel Clear Headline</a:t>
            </a:r>
          </a:p>
        </p:txBody>
      </p:sp>
    </p:spTree>
    <p:extLst>
      <p:ext uri="{BB962C8B-B14F-4D97-AF65-F5344CB8AC3E}">
        <p14:creationId xmlns:p14="http://schemas.microsoft.com/office/powerpoint/2010/main" val="2681802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024246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3477433"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597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3" name="Picture 2" descr="int_experience_hrz_wht_rgb_3000.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48779" y="1874822"/>
            <a:ext cx="3646443" cy="1514490"/>
          </a:xfrm>
          <a:prstGeom prst="rect">
            <a:avLst/>
          </a:prstGeom>
        </p:spPr>
      </p:pic>
      <p:sp>
        <p:nvSpPr>
          <p:cNvPr id="5" name="TextBox 4"/>
          <p:cNvSpPr txBox="1"/>
          <p:nvPr userDrawn="1"/>
        </p:nvSpPr>
        <p:spPr>
          <a:xfrm>
            <a:off x="205160" y="4907173"/>
            <a:ext cx="2301912" cy="109710"/>
          </a:xfrm>
          <a:prstGeom prst="rect">
            <a:avLst/>
          </a:prstGeom>
          <a:noFill/>
        </p:spPr>
        <p:txBody>
          <a:bodyPr vert="horz" wrap="none" lIns="0" tIns="0" rIns="0" bIns="0" rtlCol="0">
            <a:spAutoFit/>
          </a:bodyPr>
          <a:lstStyle/>
          <a:p>
            <a:r>
              <a:rPr lang="en-US" sz="713" dirty="0">
                <a:solidFill>
                  <a:schemeClr val="bg1"/>
                </a:solidFill>
              </a:rPr>
              <a:t>Intel Confidential</a:t>
            </a:r>
            <a:r>
              <a:rPr lang="en-US" sz="713" baseline="0" dirty="0">
                <a:solidFill>
                  <a:schemeClr val="bg1"/>
                </a:solidFill>
              </a:rPr>
              <a:t>  |  Internal Use Only  </a:t>
            </a:r>
            <a:r>
              <a:rPr lang="en-US" sz="713" baseline="0" dirty="0">
                <a:solidFill>
                  <a:srgbClr val="FF0000"/>
                </a:solidFill>
              </a:rPr>
              <a:t>(DO NOT SHARE)</a:t>
            </a:r>
            <a:endParaRPr lang="en-US" sz="713" dirty="0">
              <a:solidFill>
                <a:srgbClr val="FF0000"/>
              </a:solidFill>
            </a:endParaRPr>
          </a:p>
        </p:txBody>
      </p:sp>
    </p:spTree>
    <p:extLst>
      <p:ext uri="{BB962C8B-B14F-4D97-AF65-F5344CB8AC3E}">
        <p14:creationId xmlns:p14="http://schemas.microsoft.com/office/powerpoint/2010/main" val="329488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Bulleted Text">
  <p:cSld name="1_Title and Bulleted Text">
    <p:spTree>
      <p:nvGrpSpPr>
        <p:cNvPr id="1" name="Shape 4132"/>
        <p:cNvGrpSpPr/>
        <p:nvPr/>
      </p:nvGrpSpPr>
      <p:grpSpPr>
        <a:xfrm>
          <a:off x="0" y="0"/>
          <a:ext cx="0" cy="0"/>
          <a:chOff x="0" y="0"/>
          <a:chExt cx="0" cy="0"/>
        </a:xfrm>
      </p:grpSpPr>
      <p:sp>
        <p:nvSpPr>
          <p:cNvPr id="4133" name="Google Shape;4133;p42"/>
          <p:cNvSpPr txBox="1">
            <a:spLocks noGrp="1"/>
          </p:cNvSpPr>
          <p:nvPr>
            <p:ph type="sldNum" idx="12"/>
          </p:nvPr>
        </p:nvSpPr>
        <p:spPr>
          <a:xfrm>
            <a:off x="6872352" y="4824387"/>
            <a:ext cx="2133600" cy="273900"/>
          </a:xfrm>
          <a:prstGeom prst="rect">
            <a:avLst/>
          </a:prstGeom>
          <a:noFill/>
          <a:ln>
            <a:noFill/>
          </a:ln>
        </p:spPr>
        <p:txBody>
          <a:bodyPr spcFirstLastPara="1" wrap="square" lIns="0" tIns="0" rIns="0" bIns="0"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134" name="Google Shape;4134;p42"/>
          <p:cNvSpPr txBox="1">
            <a:spLocks noGrp="1"/>
          </p:cNvSpPr>
          <p:nvPr>
            <p:ph type="title"/>
          </p:nvPr>
        </p:nvSpPr>
        <p:spPr>
          <a:xfrm>
            <a:off x="455613" y="308848"/>
            <a:ext cx="8229600" cy="868800"/>
          </a:xfrm>
          <a:prstGeom prst="rect">
            <a:avLst/>
          </a:prstGeom>
          <a:noFill/>
          <a:ln>
            <a:noFill/>
          </a:ln>
        </p:spPr>
        <p:txBody>
          <a:bodyPr spcFirstLastPara="1" wrap="square" lIns="68575" tIns="68575" rIns="68575" bIns="68575" anchor="t" anchorCtr="0"/>
          <a:lstStyle>
            <a:lvl1pPr marR="0" lvl="0" algn="l" rtl="0">
              <a:lnSpc>
                <a:spcPct val="100000"/>
              </a:lnSpc>
              <a:spcBef>
                <a:spcPts val="0"/>
              </a:spcBef>
              <a:spcAft>
                <a:spcPts val="0"/>
              </a:spcAft>
              <a:buClr>
                <a:schemeClr val="dk2"/>
              </a:buClr>
              <a:buSzPts val="1100"/>
              <a:buFont typeface="Arial"/>
              <a:buNone/>
              <a:defRPr sz="2800" b="0" i="0" u="none" strike="noStrike" cap="none">
                <a:solidFill>
                  <a:schemeClr val="dk2"/>
                </a:solidFill>
                <a:latin typeface="Arial"/>
                <a:ea typeface="Arial"/>
                <a:cs typeface="Arial"/>
                <a:sym typeface="Arial"/>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4135" name="Google Shape;4135;p42"/>
          <p:cNvSpPr txBox="1">
            <a:spLocks noGrp="1"/>
          </p:cNvSpPr>
          <p:nvPr>
            <p:ph type="body" idx="1"/>
          </p:nvPr>
        </p:nvSpPr>
        <p:spPr>
          <a:xfrm>
            <a:off x="455613" y="1203325"/>
            <a:ext cx="8228100" cy="3426000"/>
          </a:xfrm>
          <a:prstGeom prst="rect">
            <a:avLst/>
          </a:prstGeom>
          <a:noFill/>
          <a:ln>
            <a:noFill/>
          </a:ln>
        </p:spPr>
        <p:txBody>
          <a:bodyPr spcFirstLastPara="1" wrap="square" lIns="68575" tIns="68575" rIns="68575" bIns="68575" anchor="t" anchorCtr="0"/>
          <a:lstStyle>
            <a:lvl1pPr marL="457200" marR="0" lvl="0" indent="-228600" algn="l" rtl="0">
              <a:lnSpc>
                <a:spcPct val="100000"/>
              </a:lnSpc>
              <a:spcBef>
                <a:spcPts val="1200"/>
              </a:spcBef>
              <a:spcAft>
                <a:spcPts val="0"/>
              </a:spcAft>
              <a:buClr>
                <a:srgbClr val="0071C5"/>
              </a:buClr>
              <a:buSzPts val="1100"/>
              <a:buFont typeface="Noto Sans Symbols"/>
              <a:buNone/>
              <a:defRPr sz="1800" b="0" i="0" u="none" strike="noStrike" cap="none">
                <a:solidFill>
                  <a:srgbClr val="0071C5"/>
                </a:solidFill>
                <a:latin typeface="Arial"/>
                <a:ea typeface="Arial"/>
                <a:cs typeface="Arial"/>
                <a:sym typeface="Arial"/>
              </a:defRPr>
            </a:lvl1pPr>
            <a:lvl2pPr marL="914400" marR="0" lvl="1" indent="-342900" algn="l" rtl="0">
              <a:lnSpc>
                <a:spcPct val="100000"/>
              </a:lnSpc>
              <a:spcBef>
                <a:spcPts val="1200"/>
              </a:spcBef>
              <a:spcAft>
                <a:spcPts val="0"/>
              </a:spcAft>
              <a:buClr>
                <a:schemeClr val="dk2"/>
              </a:buClr>
              <a:buSzPts val="1800"/>
              <a:buFont typeface="Noto Sans Symbols"/>
              <a:buChar char="▪"/>
              <a:defRPr sz="1800" b="0" i="0" u="none" strike="noStrike" cap="none">
                <a:solidFill>
                  <a:schemeClr val="dk2"/>
                </a:solidFill>
                <a:latin typeface="Arial"/>
                <a:ea typeface="Arial"/>
                <a:cs typeface="Arial"/>
                <a:sym typeface="Arial"/>
              </a:defRPr>
            </a:lvl2pPr>
            <a:lvl3pPr marL="1371600" marR="0" lvl="2" indent="-342900" algn="l" rtl="0">
              <a:lnSpc>
                <a:spcPct val="100000"/>
              </a:lnSpc>
              <a:spcBef>
                <a:spcPts val="80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3pPr>
            <a:lvl4pPr marL="1828800" marR="0" lvl="3" indent="-330200" algn="l" rtl="0">
              <a:lnSpc>
                <a:spcPct val="100000"/>
              </a:lnSpc>
              <a:spcBef>
                <a:spcPts val="300"/>
              </a:spcBef>
              <a:spcAft>
                <a:spcPts val="0"/>
              </a:spcAft>
              <a:buClr>
                <a:schemeClr val="dk2"/>
              </a:buClr>
              <a:buSzPts val="1600"/>
              <a:buFont typeface="Arial"/>
              <a:buChar char="–"/>
              <a:defRPr sz="1600" b="0" i="0" u="none" strike="noStrike" cap="none">
                <a:solidFill>
                  <a:schemeClr val="dk2"/>
                </a:solidFill>
                <a:latin typeface="Arial"/>
                <a:ea typeface="Arial"/>
                <a:cs typeface="Arial"/>
                <a:sym typeface="Arial"/>
              </a:defRPr>
            </a:lvl4pPr>
            <a:lvl5pPr marL="2286000" marR="0" lvl="4" indent="-317500" algn="l" rtl="0">
              <a:lnSpc>
                <a:spcPct val="100000"/>
              </a:lnSpc>
              <a:spcBef>
                <a:spcPts val="3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25968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4000" b="0" cap="none" spc="0" baseline="0">
                <a:solidFill>
                  <a:schemeClr val="tx2">
                    <a:alpha val="90000"/>
                  </a:schemeClr>
                </a:solidFill>
                <a:latin typeface="+mj-lt"/>
                <a:cs typeface="Arial" panose="020B0604020202020204" pitchFamily="34" charset="0"/>
              </a:defRPr>
            </a:lvl1pPr>
          </a:lstStyle>
          <a:p>
            <a:r>
              <a:rPr lang="en-US" dirty="0"/>
              <a:t>40pt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2606556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4000" b="0" cap="none" spc="0" baseline="0">
                <a:solidFill>
                  <a:schemeClr val="bg1">
                    <a:alpha val="90000"/>
                  </a:schemeClr>
                </a:solidFill>
                <a:latin typeface="+mj-lt"/>
                <a:cs typeface="Arial" panose="020B0604020202020204" pitchFamily="34" charset="0"/>
              </a:defRPr>
            </a:lvl1pPr>
          </a:lstStyle>
          <a:p>
            <a:r>
              <a:rPr lang="en-US" dirty="0"/>
              <a:t>40pt Intel Clear Pro</a:t>
            </a:r>
            <a:br>
              <a:rPr lang="en-US" dirty="0"/>
            </a:br>
            <a:r>
              <a:rPr lang="en-US" dirty="0"/>
              <a:t>blue section break</a:t>
            </a:r>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360766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mj-lt"/>
                <a:cs typeface="Arial" panose="020B0604020202020204" pitchFamily="34" charset="0"/>
              </a:defRPr>
            </a:lvl1pPr>
          </a:lstStyle>
          <a:p>
            <a:r>
              <a:rPr lang="en-US" dirty="0"/>
              <a:t>28pt Intel Clear Headline</a:t>
            </a:r>
          </a:p>
        </p:txBody>
      </p:sp>
    </p:spTree>
    <p:extLst>
      <p:ext uri="{BB962C8B-B14F-4D97-AF65-F5344CB8AC3E}">
        <p14:creationId xmlns:p14="http://schemas.microsoft.com/office/powerpoint/2010/main" val="215208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23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5" name="Picture 4" descr="int_experience_hrz_wht_rgb_3000.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8779" y="1874822"/>
            <a:ext cx="3646443" cy="1514490"/>
          </a:xfrm>
          <a:prstGeom prst="rect">
            <a:avLst/>
          </a:prstGeom>
        </p:spPr>
      </p:pic>
    </p:spTree>
    <p:extLst>
      <p:ext uri="{BB962C8B-B14F-4D97-AF65-F5344CB8AC3E}">
        <p14:creationId xmlns:p14="http://schemas.microsoft.com/office/powerpoint/2010/main" val="27053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6FA8DC"/>
        </a:solidFill>
        <a:effectLst/>
      </p:bgPr>
    </p:bg>
    <p:spTree>
      <p:nvGrpSpPr>
        <p:cNvPr id="1" name="Shape 54"/>
        <p:cNvGrpSpPr/>
        <p:nvPr/>
      </p:nvGrpSpPr>
      <p:grpSpPr>
        <a:xfrm>
          <a:off x="0" y="0"/>
          <a:ext cx="0" cy="0"/>
          <a:chOff x="0" y="0"/>
          <a:chExt cx="0" cy="0"/>
        </a:xfrm>
      </p:grpSpPr>
      <p:pic>
        <p:nvPicPr>
          <p:cNvPr id="55" name="Google Shape;55;p14"/>
          <p:cNvPicPr preferRelativeResize="0"/>
          <p:nvPr/>
        </p:nvPicPr>
        <p:blipFill>
          <a:blip r:embed="rId2">
            <a:alphaModFix/>
          </a:blip>
          <a:stretch>
            <a:fillRect/>
          </a:stretch>
        </p:blipFill>
        <p:spPr>
          <a:xfrm rot="-814554">
            <a:off x="-60919" y="3963563"/>
            <a:ext cx="1084969" cy="1084969"/>
          </a:xfrm>
          <a:prstGeom prst="rect">
            <a:avLst/>
          </a:prstGeom>
          <a:noFill/>
          <a:ln>
            <a:noFill/>
          </a:ln>
        </p:spPr>
      </p:pic>
      <p:sp>
        <p:nvSpPr>
          <p:cNvPr id="56" name="Google Shape;56;p14"/>
          <p:cNvSpPr/>
          <p:nvPr/>
        </p:nvSpPr>
        <p:spPr>
          <a:xfrm>
            <a:off x="4272173" y="4226985"/>
            <a:ext cx="132241" cy="95005"/>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 name="Google Shape;57;p14"/>
          <p:cNvSpPr/>
          <p:nvPr/>
        </p:nvSpPr>
        <p:spPr>
          <a:xfrm>
            <a:off x="-37625" y="2731137"/>
            <a:ext cx="232688" cy="57610"/>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14"/>
          <p:cNvSpPr/>
          <p:nvPr/>
        </p:nvSpPr>
        <p:spPr>
          <a:xfrm>
            <a:off x="4180219" y="4134886"/>
            <a:ext cx="132241" cy="97869"/>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14"/>
          <p:cNvSpPr/>
          <p:nvPr/>
        </p:nvSpPr>
        <p:spPr>
          <a:xfrm>
            <a:off x="-37625" y="2666390"/>
            <a:ext cx="229355" cy="61927"/>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14"/>
          <p:cNvSpPr/>
          <p:nvPr/>
        </p:nvSpPr>
        <p:spPr>
          <a:xfrm>
            <a:off x="-37621" y="2545531"/>
            <a:ext cx="220326" cy="40344"/>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14"/>
          <p:cNvSpPr/>
          <p:nvPr/>
        </p:nvSpPr>
        <p:spPr>
          <a:xfrm>
            <a:off x="-37621" y="2578609"/>
            <a:ext cx="224196" cy="5474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14"/>
          <p:cNvSpPr/>
          <p:nvPr/>
        </p:nvSpPr>
        <p:spPr>
          <a:xfrm>
            <a:off x="4040353" y="4484521"/>
            <a:ext cx="34540" cy="24531"/>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14"/>
          <p:cNvSpPr/>
          <p:nvPr/>
        </p:nvSpPr>
        <p:spPr>
          <a:xfrm>
            <a:off x="4320028" y="4323358"/>
            <a:ext cx="126551" cy="97912"/>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14"/>
          <p:cNvSpPr/>
          <p:nvPr/>
        </p:nvSpPr>
        <p:spPr>
          <a:xfrm>
            <a:off x="4178284" y="4339214"/>
            <a:ext cx="136054" cy="96459"/>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14"/>
          <p:cNvSpPr/>
          <p:nvPr/>
        </p:nvSpPr>
        <p:spPr>
          <a:xfrm>
            <a:off x="4134242" y="4239935"/>
            <a:ext cx="132241" cy="107955"/>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14"/>
          <p:cNvSpPr/>
          <p:nvPr/>
        </p:nvSpPr>
        <p:spPr>
          <a:xfrm>
            <a:off x="-37625" y="2833280"/>
            <a:ext cx="275569" cy="63380"/>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14"/>
          <p:cNvSpPr/>
          <p:nvPr/>
        </p:nvSpPr>
        <p:spPr>
          <a:xfrm>
            <a:off x="3961827" y="4219762"/>
            <a:ext cx="28793" cy="28848"/>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14"/>
          <p:cNvSpPr/>
          <p:nvPr/>
        </p:nvSpPr>
        <p:spPr>
          <a:xfrm>
            <a:off x="3904356" y="4163648"/>
            <a:ext cx="130307" cy="107955"/>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14"/>
          <p:cNvSpPr/>
          <p:nvPr/>
        </p:nvSpPr>
        <p:spPr>
          <a:xfrm>
            <a:off x="3358319" y="4432723"/>
            <a:ext cx="118869" cy="97912"/>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14"/>
          <p:cNvSpPr/>
          <p:nvPr/>
        </p:nvSpPr>
        <p:spPr>
          <a:xfrm>
            <a:off x="-37621" y="2784390"/>
            <a:ext cx="193525" cy="44618"/>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14"/>
          <p:cNvSpPr/>
          <p:nvPr/>
        </p:nvSpPr>
        <p:spPr>
          <a:xfrm>
            <a:off x="-37625" y="2866402"/>
            <a:ext cx="282185" cy="60474"/>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14"/>
          <p:cNvSpPr/>
          <p:nvPr/>
        </p:nvSpPr>
        <p:spPr>
          <a:xfrm>
            <a:off x="1191605" y="2687973"/>
            <a:ext cx="282185" cy="215867"/>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14"/>
          <p:cNvSpPr/>
          <p:nvPr/>
        </p:nvSpPr>
        <p:spPr>
          <a:xfrm>
            <a:off x="-37625" y="2898071"/>
            <a:ext cx="277235" cy="66200"/>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 name="Google Shape;74;p14"/>
          <p:cNvSpPr/>
          <p:nvPr/>
        </p:nvSpPr>
        <p:spPr>
          <a:xfrm>
            <a:off x="3362132" y="4572304"/>
            <a:ext cx="38409" cy="2307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 name="Google Shape;75;p14"/>
          <p:cNvSpPr/>
          <p:nvPr/>
        </p:nvSpPr>
        <p:spPr>
          <a:xfrm>
            <a:off x="-37621" y="2416036"/>
            <a:ext cx="185844" cy="47524"/>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14"/>
          <p:cNvSpPr/>
          <p:nvPr/>
        </p:nvSpPr>
        <p:spPr>
          <a:xfrm>
            <a:off x="3228069" y="4588117"/>
            <a:ext cx="30670" cy="2307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14"/>
          <p:cNvSpPr/>
          <p:nvPr/>
        </p:nvSpPr>
        <p:spPr>
          <a:xfrm>
            <a:off x="-37625" y="2698059"/>
            <a:ext cx="239255" cy="60474"/>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14"/>
          <p:cNvSpPr/>
          <p:nvPr/>
        </p:nvSpPr>
        <p:spPr>
          <a:xfrm>
            <a:off x="3312342" y="4539225"/>
            <a:ext cx="136111" cy="95005"/>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14"/>
          <p:cNvSpPr/>
          <p:nvPr/>
        </p:nvSpPr>
        <p:spPr>
          <a:xfrm>
            <a:off x="3183970" y="4555038"/>
            <a:ext cx="124616" cy="95005"/>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14"/>
          <p:cNvSpPr/>
          <p:nvPr/>
        </p:nvSpPr>
        <p:spPr>
          <a:xfrm>
            <a:off x="3176345" y="4566535"/>
            <a:ext cx="26858" cy="86372"/>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14"/>
          <p:cNvSpPr/>
          <p:nvPr/>
        </p:nvSpPr>
        <p:spPr>
          <a:xfrm>
            <a:off x="3270177" y="4481658"/>
            <a:ext cx="36475" cy="40344"/>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14"/>
          <p:cNvSpPr/>
          <p:nvPr/>
        </p:nvSpPr>
        <p:spPr>
          <a:xfrm>
            <a:off x="3218453" y="4444263"/>
            <a:ext cx="134176" cy="100732"/>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14"/>
          <p:cNvSpPr/>
          <p:nvPr/>
        </p:nvSpPr>
        <p:spPr>
          <a:xfrm>
            <a:off x="2413292" y="-2527"/>
            <a:ext cx="5092205" cy="466266"/>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14"/>
          <p:cNvSpPr/>
          <p:nvPr/>
        </p:nvSpPr>
        <p:spPr>
          <a:xfrm>
            <a:off x="-37621" y="2444798"/>
            <a:ext cx="185844" cy="43208"/>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14"/>
          <p:cNvSpPr/>
          <p:nvPr/>
        </p:nvSpPr>
        <p:spPr>
          <a:xfrm>
            <a:off x="-37621" y="2506682"/>
            <a:ext cx="205020" cy="47524"/>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14"/>
          <p:cNvSpPr/>
          <p:nvPr/>
        </p:nvSpPr>
        <p:spPr>
          <a:xfrm>
            <a:off x="-37621" y="2929480"/>
            <a:ext cx="122625" cy="34575"/>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14"/>
          <p:cNvSpPr/>
          <p:nvPr/>
        </p:nvSpPr>
        <p:spPr>
          <a:xfrm>
            <a:off x="3726137" y="4490291"/>
            <a:ext cx="134176" cy="99322"/>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14"/>
          <p:cNvSpPr/>
          <p:nvPr/>
        </p:nvSpPr>
        <p:spPr>
          <a:xfrm>
            <a:off x="3998188" y="4462939"/>
            <a:ext cx="136111" cy="9359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14"/>
          <p:cNvSpPr/>
          <p:nvPr/>
        </p:nvSpPr>
        <p:spPr>
          <a:xfrm>
            <a:off x="3450274" y="4520506"/>
            <a:ext cx="130364" cy="107955"/>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14"/>
          <p:cNvSpPr/>
          <p:nvPr/>
        </p:nvSpPr>
        <p:spPr>
          <a:xfrm>
            <a:off x="-37621" y="2473561"/>
            <a:ext cx="212702" cy="59063"/>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14"/>
          <p:cNvSpPr/>
          <p:nvPr/>
        </p:nvSpPr>
        <p:spPr>
          <a:xfrm>
            <a:off x="3496251" y="4555038"/>
            <a:ext cx="36475" cy="33122"/>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14"/>
          <p:cNvSpPr/>
          <p:nvPr/>
        </p:nvSpPr>
        <p:spPr>
          <a:xfrm>
            <a:off x="4040353" y="4152152"/>
            <a:ext cx="132241" cy="93552"/>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14"/>
          <p:cNvSpPr/>
          <p:nvPr/>
        </p:nvSpPr>
        <p:spPr>
          <a:xfrm>
            <a:off x="2810405" y="4428407"/>
            <a:ext cx="42222" cy="36028"/>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14"/>
          <p:cNvSpPr/>
          <p:nvPr/>
        </p:nvSpPr>
        <p:spPr>
          <a:xfrm>
            <a:off x="7081359" y="3637211"/>
            <a:ext cx="95824" cy="972748"/>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14"/>
          <p:cNvSpPr/>
          <p:nvPr/>
        </p:nvSpPr>
        <p:spPr>
          <a:xfrm>
            <a:off x="8615257" y="1922373"/>
            <a:ext cx="23046" cy="21625"/>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14"/>
          <p:cNvSpPr/>
          <p:nvPr/>
        </p:nvSpPr>
        <p:spPr>
          <a:xfrm>
            <a:off x="2745252" y="4701799"/>
            <a:ext cx="134176" cy="120904"/>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14"/>
          <p:cNvSpPr/>
          <p:nvPr/>
        </p:nvSpPr>
        <p:spPr>
          <a:xfrm>
            <a:off x="8550103" y="2532451"/>
            <a:ext cx="88199" cy="76286"/>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14"/>
          <p:cNvSpPr/>
          <p:nvPr/>
        </p:nvSpPr>
        <p:spPr>
          <a:xfrm>
            <a:off x="2806593" y="4493154"/>
            <a:ext cx="136054" cy="96459"/>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14"/>
          <p:cNvSpPr/>
          <p:nvPr/>
        </p:nvSpPr>
        <p:spPr>
          <a:xfrm>
            <a:off x="6872526" y="3474637"/>
            <a:ext cx="285480" cy="1218745"/>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14"/>
          <p:cNvSpPr/>
          <p:nvPr/>
        </p:nvSpPr>
        <p:spPr>
          <a:xfrm>
            <a:off x="2762493" y="4393875"/>
            <a:ext cx="130364" cy="107955"/>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14"/>
          <p:cNvSpPr/>
          <p:nvPr/>
        </p:nvSpPr>
        <p:spPr>
          <a:xfrm>
            <a:off x="8655487" y="1933870"/>
            <a:ext cx="92011" cy="17309"/>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14"/>
          <p:cNvSpPr/>
          <p:nvPr/>
        </p:nvSpPr>
        <p:spPr>
          <a:xfrm>
            <a:off x="8345141" y="1856173"/>
            <a:ext cx="590136" cy="782780"/>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14"/>
          <p:cNvSpPr/>
          <p:nvPr/>
        </p:nvSpPr>
        <p:spPr>
          <a:xfrm>
            <a:off x="1763806" y="-2527"/>
            <a:ext cx="6098070" cy="1351189"/>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14"/>
          <p:cNvSpPr/>
          <p:nvPr/>
        </p:nvSpPr>
        <p:spPr>
          <a:xfrm>
            <a:off x="249467" y="2080757"/>
            <a:ext cx="528056" cy="12953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14"/>
          <p:cNvSpPr/>
          <p:nvPr/>
        </p:nvSpPr>
        <p:spPr>
          <a:xfrm>
            <a:off x="756018" y="2636175"/>
            <a:ext cx="37981" cy="17309"/>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14"/>
          <p:cNvSpPr/>
          <p:nvPr/>
        </p:nvSpPr>
        <p:spPr>
          <a:xfrm>
            <a:off x="3636117" y="4198180"/>
            <a:ext cx="126494" cy="95005"/>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14"/>
          <p:cNvSpPr/>
          <p:nvPr/>
        </p:nvSpPr>
        <p:spPr>
          <a:xfrm>
            <a:off x="8393052" y="1956905"/>
            <a:ext cx="500059" cy="588538"/>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14"/>
          <p:cNvSpPr/>
          <p:nvPr/>
        </p:nvSpPr>
        <p:spPr>
          <a:xfrm>
            <a:off x="2607320" y="4720518"/>
            <a:ext cx="137989" cy="109408"/>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14"/>
          <p:cNvSpPr/>
          <p:nvPr/>
        </p:nvSpPr>
        <p:spPr>
          <a:xfrm>
            <a:off x="4768363" y="4167965"/>
            <a:ext cx="505806" cy="630293"/>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14"/>
          <p:cNvSpPr/>
          <p:nvPr/>
        </p:nvSpPr>
        <p:spPr>
          <a:xfrm>
            <a:off x="3218453" y="4241345"/>
            <a:ext cx="130364" cy="106545"/>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14"/>
          <p:cNvSpPr/>
          <p:nvPr/>
        </p:nvSpPr>
        <p:spPr>
          <a:xfrm>
            <a:off x="2003309" y="-2527"/>
            <a:ext cx="417664" cy="457633"/>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14"/>
          <p:cNvSpPr/>
          <p:nvPr/>
        </p:nvSpPr>
        <p:spPr>
          <a:xfrm>
            <a:off x="3354507" y="4228395"/>
            <a:ext cx="132241" cy="95005"/>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14"/>
          <p:cNvSpPr/>
          <p:nvPr/>
        </p:nvSpPr>
        <p:spPr>
          <a:xfrm>
            <a:off x="2948337" y="4418364"/>
            <a:ext cx="44156" cy="27352"/>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14"/>
          <p:cNvSpPr/>
          <p:nvPr/>
        </p:nvSpPr>
        <p:spPr>
          <a:xfrm>
            <a:off x="8288261" y="3581096"/>
            <a:ext cx="51838" cy="38891"/>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14"/>
          <p:cNvSpPr/>
          <p:nvPr/>
        </p:nvSpPr>
        <p:spPr>
          <a:xfrm>
            <a:off x="3494373" y="4211130"/>
            <a:ext cx="132241" cy="97912"/>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14"/>
          <p:cNvSpPr/>
          <p:nvPr/>
        </p:nvSpPr>
        <p:spPr>
          <a:xfrm>
            <a:off x="3549910" y="4265834"/>
            <a:ext cx="23046" cy="25942"/>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14"/>
          <p:cNvSpPr/>
          <p:nvPr/>
        </p:nvSpPr>
        <p:spPr>
          <a:xfrm>
            <a:off x="-37625" y="1941176"/>
            <a:ext cx="1618669" cy="1293621"/>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14"/>
          <p:cNvSpPr/>
          <p:nvPr/>
        </p:nvSpPr>
        <p:spPr>
          <a:xfrm>
            <a:off x="3413856" y="4281646"/>
            <a:ext cx="28850" cy="25942"/>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14"/>
          <p:cNvSpPr/>
          <p:nvPr/>
        </p:nvSpPr>
        <p:spPr>
          <a:xfrm>
            <a:off x="2900425" y="4380926"/>
            <a:ext cx="132298" cy="95005"/>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14"/>
          <p:cNvSpPr/>
          <p:nvPr/>
        </p:nvSpPr>
        <p:spPr>
          <a:xfrm>
            <a:off x="-37625" y="2935466"/>
            <a:ext cx="265670" cy="70560"/>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14"/>
          <p:cNvSpPr/>
          <p:nvPr/>
        </p:nvSpPr>
        <p:spPr>
          <a:xfrm>
            <a:off x="8689970" y="1909424"/>
            <a:ext cx="17298" cy="129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14"/>
          <p:cNvSpPr/>
          <p:nvPr/>
        </p:nvSpPr>
        <p:spPr>
          <a:xfrm>
            <a:off x="7163697" y="3615628"/>
            <a:ext cx="2017421" cy="100775"/>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14"/>
          <p:cNvSpPr/>
          <p:nvPr/>
        </p:nvSpPr>
        <p:spPr>
          <a:xfrm>
            <a:off x="7154137" y="3471731"/>
            <a:ext cx="2026981" cy="109408"/>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14"/>
          <p:cNvSpPr/>
          <p:nvPr/>
        </p:nvSpPr>
        <p:spPr>
          <a:xfrm>
            <a:off x="8215482" y="3591182"/>
            <a:ext cx="26858" cy="20172"/>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14"/>
          <p:cNvSpPr/>
          <p:nvPr/>
        </p:nvSpPr>
        <p:spPr>
          <a:xfrm>
            <a:off x="3274047" y="4294596"/>
            <a:ext cx="34540" cy="37438"/>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14"/>
          <p:cNvSpPr/>
          <p:nvPr/>
        </p:nvSpPr>
        <p:spPr>
          <a:xfrm>
            <a:off x="2950271" y="4275877"/>
            <a:ext cx="126494" cy="9359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14"/>
          <p:cNvSpPr/>
          <p:nvPr/>
        </p:nvSpPr>
        <p:spPr>
          <a:xfrm>
            <a:off x="2590079" y="4467255"/>
            <a:ext cx="55651" cy="34575"/>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14"/>
          <p:cNvSpPr/>
          <p:nvPr/>
        </p:nvSpPr>
        <p:spPr>
          <a:xfrm>
            <a:off x="3373626" y="4156468"/>
            <a:ext cx="138045" cy="71970"/>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14"/>
          <p:cNvSpPr/>
          <p:nvPr/>
        </p:nvSpPr>
        <p:spPr>
          <a:xfrm>
            <a:off x="3509680" y="4142066"/>
            <a:ext cx="137989" cy="72013"/>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14"/>
          <p:cNvSpPr/>
          <p:nvPr/>
        </p:nvSpPr>
        <p:spPr>
          <a:xfrm>
            <a:off x="4078648" y="4081635"/>
            <a:ext cx="130364" cy="64790"/>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14"/>
          <p:cNvSpPr/>
          <p:nvPr/>
        </p:nvSpPr>
        <p:spPr>
          <a:xfrm>
            <a:off x="3664853" y="4124800"/>
            <a:ext cx="124560" cy="72013"/>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14"/>
          <p:cNvSpPr/>
          <p:nvPr/>
        </p:nvSpPr>
        <p:spPr>
          <a:xfrm>
            <a:off x="3086268" y="4189547"/>
            <a:ext cx="139923" cy="67696"/>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14"/>
          <p:cNvSpPr/>
          <p:nvPr/>
        </p:nvSpPr>
        <p:spPr>
          <a:xfrm>
            <a:off x="3938839" y="4096037"/>
            <a:ext cx="134119" cy="66243"/>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14"/>
          <p:cNvSpPr/>
          <p:nvPr/>
        </p:nvSpPr>
        <p:spPr>
          <a:xfrm>
            <a:off x="3798972" y="4111850"/>
            <a:ext cx="134176" cy="66243"/>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14"/>
          <p:cNvSpPr/>
          <p:nvPr/>
        </p:nvSpPr>
        <p:spPr>
          <a:xfrm>
            <a:off x="2660979" y="4241345"/>
            <a:ext cx="130307" cy="64790"/>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14"/>
          <p:cNvSpPr/>
          <p:nvPr/>
        </p:nvSpPr>
        <p:spPr>
          <a:xfrm>
            <a:off x="2800845" y="4221216"/>
            <a:ext cx="139866" cy="69107"/>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14"/>
          <p:cNvSpPr/>
          <p:nvPr/>
        </p:nvSpPr>
        <p:spPr>
          <a:xfrm>
            <a:off x="2668661" y="4306092"/>
            <a:ext cx="132241" cy="95048"/>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14"/>
          <p:cNvSpPr/>
          <p:nvPr/>
        </p:nvSpPr>
        <p:spPr>
          <a:xfrm>
            <a:off x="2865942" y="4334897"/>
            <a:ext cx="36475" cy="33122"/>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14"/>
          <p:cNvSpPr/>
          <p:nvPr/>
        </p:nvSpPr>
        <p:spPr>
          <a:xfrm>
            <a:off x="2942590" y="4206813"/>
            <a:ext cx="136111" cy="69107"/>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14"/>
          <p:cNvSpPr/>
          <p:nvPr/>
        </p:nvSpPr>
        <p:spPr>
          <a:xfrm>
            <a:off x="2808470" y="4288826"/>
            <a:ext cx="132241" cy="97912"/>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14"/>
          <p:cNvSpPr/>
          <p:nvPr/>
        </p:nvSpPr>
        <p:spPr>
          <a:xfrm>
            <a:off x="3132246" y="4306092"/>
            <a:ext cx="38409" cy="31711"/>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14"/>
          <p:cNvSpPr/>
          <p:nvPr/>
        </p:nvSpPr>
        <p:spPr>
          <a:xfrm>
            <a:off x="3080521" y="4260064"/>
            <a:ext cx="134176" cy="95005"/>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14"/>
          <p:cNvSpPr/>
          <p:nvPr/>
        </p:nvSpPr>
        <p:spPr>
          <a:xfrm>
            <a:off x="3229947" y="4175187"/>
            <a:ext cx="136111" cy="67653"/>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14"/>
          <p:cNvSpPr/>
          <p:nvPr/>
        </p:nvSpPr>
        <p:spPr>
          <a:xfrm>
            <a:off x="4523113" y="4580937"/>
            <a:ext cx="24980" cy="27395"/>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14"/>
          <p:cNvSpPr/>
          <p:nvPr/>
        </p:nvSpPr>
        <p:spPr>
          <a:xfrm>
            <a:off x="4471389" y="4579484"/>
            <a:ext cx="15421" cy="50430"/>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14"/>
          <p:cNvSpPr/>
          <p:nvPr/>
        </p:nvSpPr>
        <p:spPr>
          <a:xfrm>
            <a:off x="4471389" y="4559355"/>
            <a:ext cx="132241" cy="66243"/>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14"/>
          <p:cNvSpPr/>
          <p:nvPr/>
        </p:nvSpPr>
        <p:spPr>
          <a:xfrm>
            <a:off x="4371810" y="4546405"/>
            <a:ext cx="42165" cy="20172"/>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14"/>
          <p:cNvSpPr/>
          <p:nvPr/>
        </p:nvSpPr>
        <p:spPr>
          <a:xfrm>
            <a:off x="4216580" y="4061506"/>
            <a:ext cx="141858" cy="70560"/>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14"/>
          <p:cNvSpPr/>
          <p:nvPr/>
        </p:nvSpPr>
        <p:spPr>
          <a:xfrm>
            <a:off x="4327710" y="4526276"/>
            <a:ext cx="132241" cy="116588"/>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14"/>
          <p:cNvSpPr/>
          <p:nvPr/>
        </p:nvSpPr>
        <p:spPr>
          <a:xfrm>
            <a:off x="4383304" y="4596750"/>
            <a:ext cx="40287" cy="20215"/>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14"/>
          <p:cNvSpPr/>
          <p:nvPr/>
        </p:nvSpPr>
        <p:spPr>
          <a:xfrm>
            <a:off x="4201273" y="4585254"/>
            <a:ext cx="132241" cy="69107"/>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14"/>
          <p:cNvSpPr/>
          <p:nvPr/>
        </p:nvSpPr>
        <p:spPr>
          <a:xfrm>
            <a:off x="4312403" y="4114756"/>
            <a:ext cx="205020" cy="99322"/>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14"/>
          <p:cNvSpPr/>
          <p:nvPr/>
        </p:nvSpPr>
        <p:spPr>
          <a:xfrm>
            <a:off x="4431159" y="4163648"/>
            <a:ext cx="53716" cy="27395"/>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14"/>
          <p:cNvSpPr/>
          <p:nvPr/>
        </p:nvSpPr>
        <p:spPr>
          <a:xfrm>
            <a:off x="4360258" y="4047103"/>
            <a:ext cx="134176" cy="70560"/>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14"/>
          <p:cNvSpPr/>
          <p:nvPr/>
        </p:nvSpPr>
        <p:spPr>
          <a:xfrm>
            <a:off x="4463764" y="4262927"/>
            <a:ext cx="51781" cy="36028"/>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14"/>
          <p:cNvSpPr/>
          <p:nvPr/>
        </p:nvSpPr>
        <p:spPr>
          <a:xfrm>
            <a:off x="4270239" y="4406825"/>
            <a:ext cx="304656" cy="123811"/>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14"/>
          <p:cNvSpPr/>
          <p:nvPr/>
        </p:nvSpPr>
        <p:spPr>
          <a:xfrm>
            <a:off x="4404358" y="4211130"/>
            <a:ext cx="159042" cy="191421"/>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14"/>
          <p:cNvSpPr/>
          <p:nvPr/>
        </p:nvSpPr>
        <p:spPr>
          <a:xfrm>
            <a:off x="2590079" y="4614016"/>
            <a:ext cx="170594" cy="10368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14"/>
          <p:cNvSpPr/>
          <p:nvPr/>
        </p:nvSpPr>
        <p:spPr>
          <a:xfrm>
            <a:off x="980105" y="1016123"/>
            <a:ext cx="87478" cy="69107"/>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14"/>
          <p:cNvSpPr/>
          <p:nvPr/>
        </p:nvSpPr>
        <p:spPr>
          <a:xfrm>
            <a:off x="1029603" y="1063604"/>
            <a:ext cx="26464" cy="23036"/>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14"/>
          <p:cNvSpPr/>
          <p:nvPr/>
        </p:nvSpPr>
        <p:spPr>
          <a:xfrm>
            <a:off x="2521113" y="4254294"/>
            <a:ext cx="134176" cy="66243"/>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14"/>
          <p:cNvSpPr/>
          <p:nvPr/>
        </p:nvSpPr>
        <p:spPr>
          <a:xfrm>
            <a:off x="574217" y="511050"/>
            <a:ext cx="457093" cy="364081"/>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14"/>
          <p:cNvSpPr/>
          <p:nvPr/>
        </p:nvSpPr>
        <p:spPr>
          <a:xfrm>
            <a:off x="704530" y="810341"/>
            <a:ext cx="155158" cy="34575"/>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14"/>
          <p:cNvSpPr/>
          <p:nvPr/>
        </p:nvSpPr>
        <p:spPr>
          <a:xfrm>
            <a:off x="872874" y="842010"/>
            <a:ext cx="54496" cy="20172"/>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14"/>
          <p:cNvSpPr/>
          <p:nvPr/>
        </p:nvSpPr>
        <p:spPr>
          <a:xfrm>
            <a:off x="8399391" y="4745137"/>
            <a:ext cx="80517" cy="43208"/>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14"/>
          <p:cNvSpPr/>
          <p:nvPr/>
        </p:nvSpPr>
        <p:spPr>
          <a:xfrm>
            <a:off x="8077551" y="4713512"/>
            <a:ext cx="249119" cy="61884"/>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14"/>
          <p:cNvSpPr/>
          <p:nvPr/>
        </p:nvSpPr>
        <p:spPr>
          <a:xfrm>
            <a:off x="579167" y="836240"/>
            <a:ext cx="47880" cy="21625"/>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14"/>
          <p:cNvSpPr/>
          <p:nvPr/>
        </p:nvSpPr>
        <p:spPr>
          <a:xfrm>
            <a:off x="7085171" y="4608463"/>
            <a:ext cx="2095947" cy="122357"/>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14"/>
          <p:cNvSpPr/>
          <p:nvPr/>
        </p:nvSpPr>
        <p:spPr>
          <a:xfrm>
            <a:off x="7912818" y="4737958"/>
            <a:ext cx="72835" cy="14445"/>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14"/>
          <p:cNvSpPr/>
          <p:nvPr/>
        </p:nvSpPr>
        <p:spPr>
          <a:xfrm>
            <a:off x="7918565" y="4693340"/>
            <a:ext cx="74770" cy="129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14"/>
          <p:cNvSpPr/>
          <p:nvPr/>
        </p:nvSpPr>
        <p:spPr>
          <a:xfrm>
            <a:off x="7926190" y="4714922"/>
            <a:ext cx="78639" cy="18762"/>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14"/>
          <p:cNvSpPr/>
          <p:nvPr/>
        </p:nvSpPr>
        <p:spPr>
          <a:xfrm>
            <a:off x="6862910" y="4686160"/>
            <a:ext cx="1329641" cy="115135"/>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14"/>
          <p:cNvSpPr/>
          <p:nvPr/>
        </p:nvSpPr>
        <p:spPr>
          <a:xfrm>
            <a:off x="965255" y="880858"/>
            <a:ext cx="105660" cy="33122"/>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14"/>
          <p:cNvSpPr/>
          <p:nvPr/>
        </p:nvSpPr>
        <p:spPr>
          <a:xfrm>
            <a:off x="4252997" y="4609699"/>
            <a:ext cx="23046" cy="25942"/>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14"/>
          <p:cNvSpPr/>
          <p:nvPr/>
        </p:nvSpPr>
        <p:spPr>
          <a:xfrm>
            <a:off x="2459829" y="3942054"/>
            <a:ext cx="2184032" cy="928130"/>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14"/>
          <p:cNvSpPr/>
          <p:nvPr/>
        </p:nvSpPr>
        <p:spPr>
          <a:xfrm>
            <a:off x="2555596" y="1407258"/>
            <a:ext cx="57" cy="43"/>
          </a:xfrm>
          <a:custGeom>
            <a:avLst/>
            <a:gdLst/>
            <a:ahLst/>
            <a:cxnLst/>
            <a:rect l="l" t="t" r="r" b="b"/>
            <a:pathLst>
              <a:path w="1" h="1" extrusionOk="0">
                <a:moveTo>
                  <a:pt x="1" y="0"/>
                </a:moveTo>
                <a:lnTo>
                  <a:pt x="1" y="0"/>
                </a:lnTo>
                <a:lnTo>
                  <a:pt x="1" y="0"/>
                </a:lnTo>
                <a:lnTo>
                  <a:pt x="1" y="0"/>
                </a:lnTo>
                <a:lnTo>
                  <a:pt x="1" y="0"/>
                </a:lnTo>
                <a:lnTo>
                  <a:pt x="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14"/>
          <p:cNvSpPr/>
          <p:nvPr/>
        </p:nvSpPr>
        <p:spPr>
          <a:xfrm>
            <a:off x="2530729" y="4317631"/>
            <a:ext cx="132241" cy="107955"/>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14"/>
          <p:cNvSpPr/>
          <p:nvPr/>
        </p:nvSpPr>
        <p:spPr>
          <a:xfrm>
            <a:off x="1214414" y="1088050"/>
            <a:ext cx="19848" cy="17309"/>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14"/>
          <p:cNvSpPr/>
          <p:nvPr/>
        </p:nvSpPr>
        <p:spPr>
          <a:xfrm>
            <a:off x="2572837" y="4511873"/>
            <a:ext cx="235690" cy="107955"/>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14"/>
          <p:cNvSpPr/>
          <p:nvPr/>
        </p:nvSpPr>
        <p:spPr>
          <a:xfrm>
            <a:off x="542851" y="899535"/>
            <a:ext cx="224454" cy="16120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14"/>
          <p:cNvSpPr/>
          <p:nvPr/>
        </p:nvSpPr>
        <p:spPr>
          <a:xfrm>
            <a:off x="2549849" y="4408278"/>
            <a:ext cx="205077" cy="107955"/>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14"/>
          <p:cNvSpPr/>
          <p:nvPr/>
        </p:nvSpPr>
        <p:spPr>
          <a:xfrm>
            <a:off x="1196281" y="1069331"/>
            <a:ext cx="66013" cy="64790"/>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14"/>
          <p:cNvSpPr/>
          <p:nvPr/>
        </p:nvSpPr>
        <p:spPr>
          <a:xfrm>
            <a:off x="631949" y="975821"/>
            <a:ext cx="28081" cy="23036"/>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14"/>
          <p:cNvSpPr/>
          <p:nvPr/>
        </p:nvSpPr>
        <p:spPr>
          <a:xfrm>
            <a:off x="262327" y="834787"/>
            <a:ext cx="196422" cy="165522"/>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14"/>
          <p:cNvSpPr/>
          <p:nvPr/>
        </p:nvSpPr>
        <p:spPr>
          <a:xfrm>
            <a:off x="214495" y="778673"/>
            <a:ext cx="1135259" cy="433145"/>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14"/>
          <p:cNvSpPr/>
          <p:nvPr/>
        </p:nvSpPr>
        <p:spPr>
          <a:xfrm>
            <a:off x="305258" y="870772"/>
            <a:ext cx="105660" cy="100775"/>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14"/>
          <p:cNvSpPr/>
          <p:nvPr/>
        </p:nvSpPr>
        <p:spPr>
          <a:xfrm>
            <a:off x="1159966" y="1034799"/>
            <a:ext cx="140308" cy="12953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14"/>
          <p:cNvSpPr/>
          <p:nvPr/>
        </p:nvSpPr>
        <p:spPr>
          <a:xfrm>
            <a:off x="3467515" y="4432723"/>
            <a:ext cx="19233" cy="86372"/>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14"/>
          <p:cNvSpPr/>
          <p:nvPr/>
        </p:nvSpPr>
        <p:spPr>
          <a:xfrm>
            <a:off x="3867938" y="4274466"/>
            <a:ext cx="126494" cy="95005"/>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14"/>
          <p:cNvSpPr/>
          <p:nvPr/>
        </p:nvSpPr>
        <p:spPr>
          <a:xfrm>
            <a:off x="4040353" y="4294596"/>
            <a:ext cx="42222" cy="27395"/>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14"/>
          <p:cNvSpPr/>
          <p:nvPr/>
        </p:nvSpPr>
        <p:spPr>
          <a:xfrm>
            <a:off x="4153361" y="4355027"/>
            <a:ext cx="21168" cy="86372"/>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14"/>
          <p:cNvSpPr/>
          <p:nvPr/>
        </p:nvSpPr>
        <p:spPr>
          <a:xfrm>
            <a:off x="3998188" y="4258611"/>
            <a:ext cx="134176" cy="95048"/>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14"/>
          <p:cNvSpPr/>
          <p:nvPr/>
        </p:nvSpPr>
        <p:spPr>
          <a:xfrm>
            <a:off x="4044165" y="4355027"/>
            <a:ext cx="118869" cy="99322"/>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14"/>
          <p:cNvSpPr/>
          <p:nvPr/>
        </p:nvSpPr>
        <p:spPr>
          <a:xfrm>
            <a:off x="3864069" y="4490291"/>
            <a:ext cx="24980" cy="84919"/>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14"/>
          <p:cNvSpPr/>
          <p:nvPr/>
        </p:nvSpPr>
        <p:spPr>
          <a:xfrm>
            <a:off x="3885179" y="4578074"/>
            <a:ext cx="134176" cy="17309"/>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14"/>
          <p:cNvSpPr/>
          <p:nvPr/>
        </p:nvSpPr>
        <p:spPr>
          <a:xfrm>
            <a:off x="3691654" y="4249978"/>
            <a:ext cx="24980" cy="28848"/>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14"/>
          <p:cNvSpPr/>
          <p:nvPr/>
        </p:nvSpPr>
        <p:spPr>
          <a:xfrm>
            <a:off x="3902421" y="4498924"/>
            <a:ext cx="44099" cy="18762"/>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14"/>
          <p:cNvSpPr/>
          <p:nvPr/>
        </p:nvSpPr>
        <p:spPr>
          <a:xfrm>
            <a:off x="3630370" y="4211130"/>
            <a:ext cx="26858" cy="84962"/>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14"/>
          <p:cNvSpPr/>
          <p:nvPr/>
        </p:nvSpPr>
        <p:spPr>
          <a:xfrm>
            <a:off x="3777861" y="4327675"/>
            <a:ext cx="11551" cy="25984"/>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14"/>
          <p:cNvSpPr/>
          <p:nvPr/>
        </p:nvSpPr>
        <p:spPr>
          <a:xfrm>
            <a:off x="3766367" y="4183820"/>
            <a:ext cx="134176" cy="93552"/>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14"/>
          <p:cNvSpPr/>
          <p:nvPr/>
        </p:nvSpPr>
        <p:spPr>
          <a:xfrm>
            <a:off x="3908168" y="4311862"/>
            <a:ext cx="36475" cy="28805"/>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14"/>
          <p:cNvSpPr/>
          <p:nvPr/>
        </p:nvSpPr>
        <p:spPr>
          <a:xfrm>
            <a:off x="3827708" y="4234165"/>
            <a:ext cx="30670" cy="24489"/>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14"/>
          <p:cNvSpPr/>
          <p:nvPr/>
        </p:nvSpPr>
        <p:spPr>
          <a:xfrm>
            <a:off x="3632305" y="4342077"/>
            <a:ext cx="40287" cy="25942"/>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14"/>
          <p:cNvSpPr/>
          <p:nvPr/>
        </p:nvSpPr>
        <p:spPr>
          <a:xfrm>
            <a:off x="3726137" y="4287416"/>
            <a:ext cx="132241" cy="97869"/>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14"/>
          <p:cNvSpPr/>
          <p:nvPr/>
        </p:nvSpPr>
        <p:spPr>
          <a:xfrm>
            <a:off x="3636117" y="4544952"/>
            <a:ext cx="40287" cy="24531"/>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14"/>
          <p:cNvSpPr/>
          <p:nvPr/>
        </p:nvSpPr>
        <p:spPr>
          <a:xfrm>
            <a:off x="3634183" y="4401098"/>
            <a:ext cx="126494" cy="96416"/>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14"/>
          <p:cNvSpPr/>
          <p:nvPr/>
        </p:nvSpPr>
        <p:spPr>
          <a:xfrm>
            <a:off x="3682094" y="4437040"/>
            <a:ext cx="26858" cy="28848"/>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14"/>
          <p:cNvSpPr/>
          <p:nvPr/>
        </p:nvSpPr>
        <p:spPr>
          <a:xfrm>
            <a:off x="3588205" y="4507557"/>
            <a:ext cx="130364" cy="95005"/>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14"/>
          <p:cNvSpPr/>
          <p:nvPr/>
        </p:nvSpPr>
        <p:spPr>
          <a:xfrm>
            <a:off x="3406231" y="4467255"/>
            <a:ext cx="49847" cy="3316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14"/>
          <p:cNvSpPr/>
          <p:nvPr/>
        </p:nvSpPr>
        <p:spPr>
          <a:xfrm>
            <a:off x="3492438" y="4416911"/>
            <a:ext cx="136054" cy="96459"/>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1" name="Google Shape;211;p14"/>
          <p:cNvSpPr/>
          <p:nvPr/>
        </p:nvSpPr>
        <p:spPr>
          <a:xfrm>
            <a:off x="3551845" y="4454306"/>
            <a:ext cx="36418" cy="27395"/>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2" name="Google Shape;212;p14"/>
          <p:cNvSpPr/>
          <p:nvPr/>
        </p:nvSpPr>
        <p:spPr>
          <a:xfrm>
            <a:off x="3869816" y="4477341"/>
            <a:ext cx="124616" cy="95005"/>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3" name="Google Shape;213;p14"/>
          <p:cNvSpPr/>
          <p:nvPr/>
        </p:nvSpPr>
        <p:spPr>
          <a:xfrm>
            <a:off x="3906233" y="4367976"/>
            <a:ext cx="132241" cy="100775"/>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4" name="Google Shape;214;p14"/>
          <p:cNvSpPr/>
          <p:nvPr/>
        </p:nvSpPr>
        <p:spPr>
          <a:xfrm>
            <a:off x="2820705" y="4406825"/>
            <a:ext cx="36475" cy="31711"/>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5" name="Google Shape;215;p14"/>
          <p:cNvSpPr/>
          <p:nvPr/>
        </p:nvSpPr>
        <p:spPr>
          <a:xfrm>
            <a:off x="3862191" y="4285963"/>
            <a:ext cx="24923" cy="86372"/>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14"/>
          <p:cNvSpPr/>
          <p:nvPr/>
        </p:nvSpPr>
        <p:spPr>
          <a:xfrm>
            <a:off x="3820026" y="4424090"/>
            <a:ext cx="40287" cy="28848"/>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14"/>
          <p:cNvSpPr/>
          <p:nvPr/>
        </p:nvSpPr>
        <p:spPr>
          <a:xfrm>
            <a:off x="3762555" y="4526276"/>
            <a:ext cx="49847" cy="28805"/>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14"/>
          <p:cNvSpPr/>
          <p:nvPr/>
        </p:nvSpPr>
        <p:spPr>
          <a:xfrm>
            <a:off x="3768302" y="4383832"/>
            <a:ext cx="132241" cy="102185"/>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9" name="Google Shape;219;p14"/>
          <p:cNvSpPr/>
          <p:nvPr/>
        </p:nvSpPr>
        <p:spPr>
          <a:xfrm>
            <a:off x="4042287" y="4578074"/>
            <a:ext cx="21111" cy="96416"/>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0" name="Google Shape;220;p14"/>
          <p:cNvSpPr/>
          <p:nvPr/>
        </p:nvSpPr>
        <p:spPr>
          <a:xfrm>
            <a:off x="2944524" y="4287416"/>
            <a:ext cx="26858" cy="86372"/>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14"/>
          <p:cNvSpPr/>
          <p:nvPr/>
        </p:nvSpPr>
        <p:spPr>
          <a:xfrm>
            <a:off x="2998183" y="4319042"/>
            <a:ext cx="38352" cy="38934"/>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14"/>
          <p:cNvSpPr/>
          <p:nvPr/>
        </p:nvSpPr>
        <p:spPr>
          <a:xfrm>
            <a:off x="2869811" y="4524823"/>
            <a:ext cx="28793" cy="31711"/>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14"/>
          <p:cNvSpPr/>
          <p:nvPr/>
        </p:nvSpPr>
        <p:spPr>
          <a:xfrm>
            <a:off x="2764428" y="4596750"/>
            <a:ext cx="130307" cy="107998"/>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14"/>
          <p:cNvSpPr/>
          <p:nvPr/>
        </p:nvSpPr>
        <p:spPr>
          <a:xfrm>
            <a:off x="3097763" y="4401098"/>
            <a:ext cx="26915" cy="8676"/>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14"/>
          <p:cNvSpPr/>
          <p:nvPr/>
        </p:nvSpPr>
        <p:spPr>
          <a:xfrm>
            <a:off x="3040291" y="4365113"/>
            <a:ext cx="132241" cy="97869"/>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14"/>
          <p:cNvSpPr/>
          <p:nvPr/>
        </p:nvSpPr>
        <p:spPr>
          <a:xfrm>
            <a:off x="3093950" y="4406825"/>
            <a:ext cx="30727" cy="27395"/>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14"/>
          <p:cNvSpPr/>
          <p:nvPr/>
        </p:nvSpPr>
        <p:spPr>
          <a:xfrm>
            <a:off x="2883183" y="4688849"/>
            <a:ext cx="134176" cy="109408"/>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14"/>
          <p:cNvSpPr/>
          <p:nvPr/>
        </p:nvSpPr>
        <p:spPr>
          <a:xfrm>
            <a:off x="4136120" y="4442810"/>
            <a:ext cx="130364" cy="107955"/>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14"/>
          <p:cNvSpPr/>
          <p:nvPr/>
        </p:nvSpPr>
        <p:spPr>
          <a:xfrm>
            <a:off x="4046100" y="4555038"/>
            <a:ext cx="137989" cy="1194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14"/>
          <p:cNvSpPr/>
          <p:nvPr/>
        </p:nvSpPr>
        <p:spPr>
          <a:xfrm>
            <a:off x="3092016" y="4602520"/>
            <a:ext cx="36475" cy="30258"/>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14"/>
          <p:cNvSpPr/>
          <p:nvPr/>
        </p:nvSpPr>
        <p:spPr>
          <a:xfrm>
            <a:off x="3877498" y="4570851"/>
            <a:ext cx="166724" cy="115178"/>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14"/>
          <p:cNvSpPr/>
          <p:nvPr/>
        </p:nvSpPr>
        <p:spPr>
          <a:xfrm>
            <a:off x="3193587" y="4596750"/>
            <a:ext cx="683968" cy="174155"/>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14"/>
          <p:cNvSpPr/>
          <p:nvPr/>
        </p:nvSpPr>
        <p:spPr>
          <a:xfrm>
            <a:off x="3019237" y="4668720"/>
            <a:ext cx="182031" cy="1194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14"/>
          <p:cNvSpPr/>
          <p:nvPr/>
        </p:nvSpPr>
        <p:spPr>
          <a:xfrm>
            <a:off x="3586328" y="4304682"/>
            <a:ext cx="132241" cy="95005"/>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14"/>
          <p:cNvSpPr/>
          <p:nvPr/>
        </p:nvSpPr>
        <p:spPr>
          <a:xfrm>
            <a:off x="3182092" y="4350710"/>
            <a:ext cx="126494" cy="95005"/>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14"/>
          <p:cNvSpPr/>
          <p:nvPr/>
        </p:nvSpPr>
        <p:spPr>
          <a:xfrm>
            <a:off x="3358319" y="4372293"/>
            <a:ext cx="42222" cy="27395"/>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14"/>
          <p:cNvSpPr/>
          <p:nvPr/>
        </p:nvSpPr>
        <p:spPr>
          <a:xfrm>
            <a:off x="2948337" y="4477341"/>
            <a:ext cx="126494" cy="97869"/>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14"/>
          <p:cNvSpPr/>
          <p:nvPr/>
        </p:nvSpPr>
        <p:spPr>
          <a:xfrm>
            <a:off x="3176345" y="4363660"/>
            <a:ext cx="24923" cy="84962"/>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14"/>
          <p:cNvSpPr/>
          <p:nvPr/>
        </p:nvSpPr>
        <p:spPr>
          <a:xfrm>
            <a:off x="3503933" y="4356480"/>
            <a:ext cx="28793" cy="27395"/>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14"/>
          <p:cNvSpPr/>
          <p:nvPr/>
        </p:nvSpPr>
        <p:spPr>
          <a:xfrm>
            <a:off x="3312342" y="4336350"/>
            <a:ext cx="134176" cy="95005"/>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14"/>
          <p:cNvSpPr/>
          <p:nvPr/>
        </p:nvSpPr>
        <p:spPr>
          <a:xfrm>
            <a:off x="3448396" y="4316178"/>
            <a:ext cx="132241" cy="107955"/>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14"/>
          <p:cNvSpPr/>
          <p:nvPr/>
        </p:nvSpPr>
        <p:spPr>
          <a:xfrm>
            <a:off x="3229947" y="4386695"/>
            <a:ext cx="30727" cy="30258"/>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14"/>
          <p:cNvSpPr/>
          <p:nvPr/>
        </p:nvSpPr>
        <p:spPr>
          <a:xfrm>
            <a:off x="2902360" y="4585254"/>
            <a:ext cx="130364" cy="95005"/>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14"/>
          <p:cNvSpPr/>
          <p:nvPr/>
        </p:nvSpPr>
        <p:spPr>
          <a:xfrm>
            <a:off x="3001996" y="4516190"/>
            <a:ext cx="28793" cy="31711"/>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14"/>
          <p:cNvSpPr/>
          <p:nvPr/>
        </p:nvSpPr>
        <p:spPr>
          <a:xfrm>
            <a:off x="3132246" y="4496060"/>
            <a:ext cx="36475" cy="38891"/>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14"/>
          <p:cNvSpPr/>
          <p:nvPr/>
        </p:nvSpPr>
        <p:spPr>
          <a:xfrm>
            <a:off x="2952149" y="4619785"/>
            <a:ext cx="38409" cy="31711"/>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14"/>
          <p:cNvSpPr/>
          <p:nvPr/>
        </p:nvSpPr>
        <p:spPr>
          <a:xfrm>
            <a:off x="3082456" y="4460075"/>
            <a:ext cx="132241" cy="103638"/>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14"/>
          <p:cNvSpPr/>
          <p:nvPr/>
        </p:nvSpPr>
        <p:spPr>
          <a:xfrm>
            <a:off x="3040291" y="4567988"/>
            <a:ext cx="134176" cy="97869"/>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14"/>
          <p:cNvSpPr txBox="1">
            <a:spLocks noGrp="1"/>
          </p:cNvSpPr>
          <p:nvPr>
            <p:ph type="ctrTitle"/>
          </p:nvPr>
        </p:nvSpPr>
        <p:spPr>
          <a:xfrm>
            <a:off x="2108700" y="1739550"/>
            <a:ext cx="4761900" cy="1159800"/>
          </a:xfrm>
          <a:prstGeom prst="rect">
            <a:avLst/>
          </a:prstGeom>
        </p:spPr>
        <p:txBody>
          <a:bodyPr spcFirstLastPara="1" wrap="square" lIns="91425" tIns="91425" rIns="91425" bIns="91425" anchor="ctr" anchorCtr="0"/>
          <a:lstStyle>
            <a:lvl1pPr lvl="0" algn="ctr" rtl="0">
              <a:spcBef>
                <a:spcPts val="0"/>
              </a:spcBef>
              <a:spcAft>
                <a:spcPts val="0"/>
              </a:spcAft>
              <a:buClr>
                <a:srgbClr val="FFFFFF"/>
              </a:buClr>
              <a:buSzPts val="6000"/>
              <a:buFont typeface="Gudea"/>
              <a:buNone/>
              <a:defRPr sz="6000">
                <a:solidFill>
                  <a:srgbClr val="FFFFFF"/>
                </a:solidFill>
                <a:latin typeface="Gudea"/>
                <a:ea typeface="Gudea"/>
                <a:cs typeface="Gudea"/>
                <a:sym typeface="Gudea"/>
              </a:defRPr>
            </a:lvl1pPr>
            <a:lvl2pPr lvl="1" algn="ctr" rtl="0">
              <a:spcBef>
                <a:spcPts val="0"/>
              </a:spcBef>
              <a:spcAft>
                <a:spcPts val="0"/>
              </a:spcAft>
              <a:buClr>
                <a:srgbClr val="FFFFFF"/>
              </a:buClr>
              <a:buSzPts val="7200"/>
              <a:buNone/>
              <a:defRPr sz="7200" b="0">
                <a:solidFill>
                  <a:srgbClr val="FFFFFF"/>
                </a:solidFill>
              </a:defRPr>
            </a:lvl2pPr>
            <a:lvl3pPr lvl="2" algn="ctr" rtl="0">
              <a:spcBef>
                <a:spcPts val="0"/>
              </a:spcBef>
              <a:spcAft>
                <a:spcPts val="0"/>
              </a:spcAft>
              <a:buClr>
                <a:srgbClr val="FFFFFF"/>
              </a:buClr>
              <a:buSzPts val="7200"/>
              <a:buNone/>
              <a:defRPr sz="7200" b="0">
                <a:solidFill>
                  <a:srgbClr val="FFFFFF"/>
                </a:solidFill>
              </a:defRPr>
            </a:lvl3pPr>
            <a:lvl4pPr lvl="3" algn="ctr" rtl="0">
              <a:spcBef>
                <a:spcPts val="0"/>
              </a:spcBef>
              <a:spcAft>
                <a:spcPts val="0"/>
              </a:spcAft>
              <a:buClr>
                <a:srgbClr val="FFFFFF"/>
              </a:buClr>
              <a:buSzPts val="7200"/>
              <a:buNone/>
              <a:defRPr sz="7200" b="0">
                <a:solidFill>
                  <a:srgbClr val="FFFFFF"/>
                </a:solidFill>
              </a:defRPr>
            </a:lvl4pPr>
            <a:lvl5pPr lvl="4" algn="ctr" rtl="0">
              <a:spcBef>
                <a:spcPts val="0"/>
              </a:spcBef>
              <a:spcAft>
                <a:spcPts val="0"/>
              </a:spcAft>
              <a:buClr>
                <a:srgbClr val="FFFFFF"/>
              </a:buClr>
              <a:buSzPts val="7200"/>
              <a:buNone/>
              <a:defRPr sz="7200" b="0">
                <a:solidFill>
                  <a:srgbClr val="FFFFFF"/>
                </a:solidFill>
              </a:defRPr>
            </a:lvl5pPr>
            <a:lvl6pPr lvl="5" algn="ctr" rtl="0">
              <a:spcBef>
                <a:spcPts val="0"/>
              </a:spcBef>
              <a:spcAft>
                <a:spcPts val="0"/>
              </a:spcAft>
              <a:buClr>
                <a:srgbClr val="FFFFFF"/>
              </a:buClr>
              <a:buSzPts val="7200"/>
              <a:buNone/>
              <a:defRPr sz="7200" b="0">
                <a:solidFill>
                  <a:srgbClr val="FFFFFF"/>
                </a:solidFill>
              </a:defRPr>
            </a:lvl6pPr>
            <a:lvl7pPr lvl="6" algn="ctr" rtl="0">
              <a:spcBef>
                <a:spcPts val="0"/>
              </a:spcBef>
              <a:spcAft>
                <a:spcPts val="0"/>
              </a:spcAft>
              <a:buClr>
                <a:srgbClr val="FFFFFF"/>
              </a:buClr>
              <a:buSzPts val="7200"/>
              <a:buNone/>
              <a:defRPr sz="7200" b="0">
                <a:solidFill>
                  <a:srgbClr val="FFFFFF"/>
                </a:solidFill>
              </a:defRPr>
            </a:lvl7pPr>
            <a:lvl8pPr lvl="7" algn="ctr" rtl="0">
              <a:spcBef>
                <a:spcPts val="0"/>
              </a:spcBef>
              <a:spcAft>
                <a:spcPts val="0"/>
              </a:spcAft>
              <a:buClr>
                <a:srgbClr val="FFFFFF"/>
              </a:buClr>
              <a:buSzPts val="7200"/>
              <a:buNone/>
              <a:defRPr sz="7200" b="0">
                <a:solidFill>
                  <a:srgbClr val="FFFFFF"/>
                </a:solidFill>
              </a:defRPr>
            </a:lvl8pPr>
            <a:lvl9pPr lvl="8" algn="ctr" rtl="0">
              <a:spcBef>
                <a:spcPts val="0"/>
              </a:spcBef>
              <a:spcAft>
                <a:spcPts val="0"/>
              </a:spcAft>
              <a:buClr>
                <a:srgbClr val="FFFFFF"/>
              </a:buClr>
              <a:buSzPts val="7200"/>
              <a:buNone/>
              <a:defRPr sz="7200" b="0">
                <a:solidFill>
                  <a:srgbClr val="FFFFFF"/>
                </a:solidFill>
              </a:defRPr>
            </a:lvl9pPr>
          </a:lstStyle>
          <a:p>
            <a:endParaRPr/>
          </a:p>
        </p:txBody>
      </p:sp>
      <p:sp>
        <p:nvSpPr>
          <p:cNvPr id="250" name="Google Shape;250;p14"/>
          <p:cNvSpPr/>
          <p:nvPr/>
        </p:nvSpPr>
        <p:spPr>
          <a:xfrm>
            <a:off x="-1587" y="4759452"/>
            <a:ext cx="9144000" cy="384000"/>
          </a:xfrm>
          <a:prstGeom prst="rect">
            <a:avLst/>
          </a:prstGeom>
          <a:gradFill>
            <a:gsLst>
              <a:gs pos="0">
                <a:srgbClr val="003C71"/>
              </a:gs>
              <a:gs pos="32000">
                <a:srgbClr val="003C71"/>
              </a:gs>
              <a:gs pos="78000">
                <a:srgbClr val="0071C5"/>
              </a:gs>
              <a:gs pos="95000">
                <a:srgbClr val="009FDF"/>
              </a:gs>
              <a:gs pos="100000">
                <a:srgbClr val="009FDF"/>
              </a:gs>
            </a:gsLst>
            <a:lin ang="19859863"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251" name="Google Shape;251;p14"/>
          <p:cNvCxnSpPr/>
          <p:nvPr/>
        </p:nvCxnSpPr>
        <p:spPr>
          <a:xfrm>
            <a:off x="8718551" y="4824510"/>
            <a:ext cx="2400" cy="237900"/>
          </a:xfrm>
          <a:prstGeom prst="straightConnector1">
            <a:avLst/>
          </a:prstGeom>
          <a:noFill/>
          <a:ln w="9525" cap="flat" cmpd="sng">
            <a:solidFill>
              <a:srgbClr val="FFFFFF"/>
            </a:solidFill>
            <a:prstDash val="solid"/>
            <a:round/>
            <a:headEnd type="none" w="sm" len="sm"/>
            <a:tailEnd type="none" w="sm" len="sm"/>
          </a:ln>
        </p:spPr>
      </p:cxnSp>
      <p:sp>
        <p:nvSpPr>
          <p:cNvPr id="252" name="Google Shape;252;p14"/>
          <p:cNvSpPr txBox="1"/>
          <p:nvPr/>
        </p:nvSpPr>
        <p:spPr>
          <a:xfrm>
            <a:off x="8835377" y="4824375"/>
            <a:ext cx="170700" cy="27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sz="800">
                <a:solidFill>
                  <a:srgbClr val="FFFFFF"/>
                </a:solidFill>
              </a:rPr>
              <a:t>‹#›</a:t>
            </a:fld>
            <a:endParaRPr sz="800">
              <a:solidFill>
                <a:srgbClr val="FFFFFF"/>
              </a:solidFill>
            </a:endParaRPr>
          </a:p>
        </p:txBody>
      </p:sp>
      <p:sp>
        <p:nvSpPr>
          <p:cNvPr id="253" name="Google Shape;253;p14"/>
          <p:cNvSpPr txBox="1"/>
          <p:nvPr/>
        </p:nvSpPr>
        <p:spPr>
          <a:xfrm>
            <a:off x="250885" y="4824387"/>
            <a:ext cx="5288100" cy="24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Arial"/>
                <a:ea typeface="Arial"/>
                <a:cs typeface="Arial"/>
                <a:sym typeface="Arial"/>
              </a:rPr>
              <a:t>Copyright © 2017 Intel Corporation. All rights reserved. Intel and the Intel logo are trademarks of Intel Corporation in the U.S. and other countries. *Other names and brands may be claimed as the property of others.</a:t>
            </a:r>
            <a:endParaRPr sz="800" b="0" i="0" u="none" strike="noStrike" cap="none">
              <a:solidFill>
                <a:srgbClr val="FFFFFF"/>
              </a:solidFill>
              <a:latin typeface="Arial"/>
              <a:ea typeface="Arial"/>
              <a:cs typeface="Arial"/>
              <a:sym typeface="Arial"/>
            </a:endParaRPr>
          </a:p>
        </p:txBody>
      </p:sp>
      <p:pic>
        <p:nvPicPr>
          <p:cNvPr id="254" name="Google Shape;254;p14"/>
          <p:cNvPicPr preferRelativeResize="0"/>
          <p:nvPr/>
        </p:nvPicPr>
        <p:blipFill>
          <a:blip r:embed="rId3">
            <a:alphaModFix/>
          </a:blip>
          <a:stretch>
            <a:fillRect/>
          </a:stretch>
        </p:blipFill>
        <p:spPr>
          <a:xfrm>
            <a:off x="8245355" y="4832500"/>
            <a:ext cx="358771" cy="237900"/>
          </a:xfrm>
          <a:prstGeom prst="rect">
            <a:avLst/>
          </a:prstGeom>
          <a:noFill/>
          <a:ln>
            <a:noFill/>
          </a:ln>
        </p:spPr>
      </p:pic>
    </p:spTree>
    <p:extLst>
      <p:ext uri="{BB962C8B-B14F-4D97-AF65-F5344CB8AC3E}">
        <p14:creationId xmlns:p14="http://schemas.microsoft.com/office/powerpoint/2010/main" val="1505121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1267"/>
        <p:cNvGrpSpPr/>
        <p:nvPr/>
      </p:nvGrpSpPr>
      <p:grpSpPr>
        <a:xfrm>
          <a:off x="0" y="0"/>
          <a:ext cx="0" cy="0"/>
          <a:chOff x="0" y="0"/>
          <a:chExt cx="0" cy="0"/>
        </a:xfrm>
      </p:grpSpPr>
      <p:sp>
        <p:nvSpPr>
          <p:cNvPr id="1268" name="Google Shape;1268;p20"/>
          <p:cNvSpPr/>
          <p:nvPr/>
        </p:nvSpPr>
        <p:spPr>
          <a:xfrm>
            <a:off x="8264685" y="102476"/>
            <a:ext cx="133107" cy="10113"/>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9" name="Google Shape;1269;p20"/>
          <p:cNvSpPr/>
          <p:nvPr/>
        </p:nvSpPr>
        <p:spPr>
          <a:xfrm>
            <a:off x="1259249" y="194706"/>
            <a:ext cx="47711" cy="35271"/>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0" name="Google Shape;1270;p20"/>
          <p:cNvSpPr/>
          <p:nvPr/>
        </p:nvSpPr>
        <p:spPr>
          <a:xfrm>
            <a:off x="1207646" y="147778"/>
            <a:ext cx="148971" cy="119114"/>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1" name="Google Shape;1271;p20"/>
          <p:cNvSpPr/>
          <p:nvPr/>
        </p:nvSpPr>
        <p:spPr>
          <a:xfrm>
            <a:off x="1590866" y="182999"/>
            <a:ext cx="43759" cy="38609"/>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20"/>
          <p:cNvSpPr/>
          <p:nvPr/>
        </p:nvSpPr>
        <p:spPr>
          <a:xfrm>
            <a:off x="1279124" y="18601"/>
            <a:ext cx="19934" cy="114132"/>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20"/>
          <p:cNvSpPr/>
          <p:nvPr/>
        </p:nvSpPr>
        <p:spPr>
          <a:xfrm>
            <a:off x="1608735" y="18601"/>
            <a:ext cx="146966" cy="110744"/>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4" name="Google Shape;1274;p20"/>
          <p:cNvSpPr/>
          <p:nvPr/>
        </p:nvSpPr>
        <p:spPr>
          <a:xfrm>
            <a:off x="123509" y="18601"/>
            <a:ext cx="147025" cy="23564"/>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5" name="Google Shape;1275;p20"/>
          <p:cNvSpPr/>
          <p:nvPr/>
        </p:nvSpPr>
        <p:spPr>
          <a:xfrm>
            <a:off x="1551175" y="137715"/>
            <a:ext cx="137058" cy="119114"/>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20"/>
          <p:cNvSpPr/>
          <p:nvPr/>
        </p:nvSpPr>
        <p:spPr>
          <a:xfrm>
            <a:off x="1509480" y="70611"/>
            <a:ext cx="35798" cy="33577"/>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7" name="Google Shape;1277;p20"/>
          <p:cNvSpPr/>
          <p:nvPr/>
        </p:nvSpPr>
        <p:spPr>
          <a:xfrm>
            <a:off x="1289032" y="18601"/>
            <a:ext cx="137117" cy="112438"/>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8" name="Google Shape;1278;p20"/>
          <p:cNvSpPr/>
          <p:nvPr/>
        </p:nvSpPr>
        <p:spPr>
          <a:xfrm>
            <a:off x="1441954" y="18601"/>
            <a:ext cx="19934" cy="10406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20"/>
          <p:cNvSpPr/>
          <p:nvPr/>
        </p:nvSpPr>
        <p:spPr>
          <a:xfrm>
            <a:off x="1775516" y="18601"/>
            <a:ext cx="147025" cy="94006"/>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20"/>
          <p:cNvSpPr/>
          <p:nvPr/>
        </p:nvSpPr>
        <p:spPr>
          <a:xfrm>
            <a:off x="945561" y="21989"/>
            <a:ext cx="148971" cy="117420"/>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20"/>
          <p:cNvSpPr/>
          <p:nvPr/>
        </p:nvSpPr>
        <p:spPr>
          <a:xfrm>
            <a:off x="1173912" y="82367"/>
            <a:ext cx="25831" cy="35271"/>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20"/>
          <p:cNvSpPr/>
          <p:nvPr/>
        </p:nvSpPr>
        <p:spPr>
          <a:xfrm>
            <a:off x="1009077" y="89043"/>
            <a:ext cx="33852" cy="35271"/>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3" name="Google Shape;1283;p20"/>
          <p:cNvSpPr/>
          <p:nvPr/>
        </p:nvSpPr>
        <p:spPr>
          <a:xfrm>
            <a:off x="661596" y="18601"/>
            <a:ext cx="23885"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4" name="Google Shape;1284;p20"/>
          <p:cNvSpPr/>
          <p:nvPr/>
        </p:nvSpPr>
        <p:spPr>
          <a:xfrm>
            <a:off x="-1577" y="1301701"/>
            <a:ext cx="462718" cy="60050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20"/>
          <p:cNvSpPr/>
          <p:nvPr/>
        </p:nvSpPr>
        <p:spPr>
          <a:xfrm>
            <a:off x="451174" y="43759"/>
            <a:ext cx="17928" cy="117470"/>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6" name="Google Shape;1286;p20"/>
          <p:cNvSpPr/>
          <p:nvPr/>
        </p:nvSpPr>
        <p:spPr>
          <a:xfrm>
            <a:off x="1344645" y="77336"/>
            <a:ext cx="29841" cy="38609"/>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7" name="Google Shape;1287;p20"/>
          <p:cNvSpPr/>
          <p:nvPr/>
        </p:nvSpPr>
        <p:spPr>
          <a:xfrm>
            <a:off x="482902" y="18601"/>
            <a:ext cx="133107" cy="8469"/>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20"/>
          <p:cNvSpPr/>
          <p:nvPr/>
        </p:nvSpPr>
        <p:spPr>
          <a:xfrm>
            <a:off x="780726" y="23633"/>
            <a:ext cx="147025" cy="134258"/>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20"/>
          <p:cNvSpPr/>
          <p:nvPr/>
        </p:nvSpPr>
        <p:spPr>
          <a:xfrm>
            <a:off x="510738" y="94075"/>
            <a:ext cx="41754" cy="52059"/>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20"/>
          <p:cNvSpPr/>
          <p:nvPr/>
        </p:nvSpPr>
        <p:spPr>
          <a:xfrm>
            <a:off x="461081" y="38727"/>
            <a:ext cx="137058" cy="120807"/>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20"/>
          <p:cNvSpPr/>
          <p:nvPr/>
        </p:nvSpPr>
        <p:spPr>
          <a:xfrm>
            <a:off x="637771" y="18601"/>
            <a:ext cx="10026"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2" name="Google Shape;1292;p20"/>
          <p:cNvSpPr/>
          <p:nvPr/>
        </p:nvSpPr>
        <p:spPr>
          <a:xfrm>
            <a:off x="1042870" y="149422"/>
            <a:ext cx="146966" cy="134258"/>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3" name="Google Shape;1293;p20"/>
          <p:cNvSpPr/>
          <p:nvPr/>
        </p:nvSpPr>
        <p:spPr>
          <a:xfrm>
            <a:off x="1046821" y="295337"/>
            <a:ext cx="15923" cy="115826"/>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20"/>
          <p:cNvSpPr/>
          <p:nvPr/>
        </p:nvSpPr>
        <p:spPr>
          <a:xfrm>
            <a:off x="1104381" y="199737"/>
            <a:ext cx="35798" cy="35271"/>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20"/>
          <p:cNvSpPr/>
          <p:nvPr/>
        </p:nvSpPr>
        <p:spPr>
          <a:xfrm>
            <a:off x="1112342" y="18601"/>
            <a:ext cx="150976" cy="117470"/>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20"/>
          <p:cNvSpPr/>
          <p:nvPr/>
        </p:nvSpPr>
        <p:spPr>
          <a:xfrm>
            <a:off x="1670305" y="67273"/>
            <a:ext cx="35798" cy="35271"/>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7" name="Google Shape;1297;p20"/>
          <p:cNvSpPr/>
          <p:nvPr/>
        </p:nvSpPr>
        <p:spPr>
          <a:xfrm>
            <a:off x="772823" y="208157"/>
            <a:ext cx="33793" cy="41946"/>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8" name="Google Shape;1298;p20"/>
          <p:cNvSpPr/>
          <p:nvPr/>
        </p:nvSpPr>
        <p:spPr>
          <a:xfrm>
            <a:off x="721161" y="166210"/>
            <a:ext cx="139063" cy="119114"/>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20"/>
          <p:cNvSpPr/>
          <p:nvPr/>
        </p:nvSpPr>
        <p:spPr>
          <a:xfrm>
            <a:off x="929697" y="204769"/>
            <a:ext cx="49657" cy="36965"/>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0" name="Google Shape;1300;p20"/>
          <p:cNvSpPr/>
          <p:nvPr/>
        </p:nvSpPr>
        <p:spPr>
          <a:xfrm>
            <a:off x="838345" y="90737"/>
            <a:ext cx="41754" cy="48672"/>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1" name="Google Shape;1301;p20"/>
          <p:cNvSpPr/>
          <p:nvPr/>
        </p:nvSpPr>
        <p:spPr>
          <a:xfrm>
            <a:off x="-1577" y="1251385"/>
            <a:ext cx="520277" cy="68848"/>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20"/>
          <p:cNvSpPr/>
          <p:nvPr/>
        </p:nvSpPr>
        <p:spPr>
          <a:xfrm>
            <a:off x="876089" y="159485"/>
            <a:ext cx="150917" cy="120807"/>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3" name="Google Shape;1303;p20"/>
          <p:cNvSpPr/>
          <p:nvPr/>
        </p:nvSpPr>
        <p:spPr>
          <a:xfrm>
            <a:off x="2214675" y="4540518"/>
            <a:ext cx="1314494" cy="612207"/>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4" name="Google Shape;1304;p20"/>
          <p:cNvSpPr/>
          <p:nvPr/>
        </p:nvSpPr>
        <p:spPr>
          <a:xfrm>
            <a:off x="248595" y="315464"/>
            <a:ext cx="154927" cy="120857"/>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5" name="Google Shape;1305;p20"/>
          <p:cNvSpPr/>
          <p:nvPr/>
        </p:nvSpPr>
        <p:spPr>
          <a:xfrm>
            <a:off x="2051519" y="523452"/>
            <a:ext cx="145020" cy="147659"/>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6" name="Google Shape;1306;p20"/>
          <p:cNvSpPr/>
          <p:nvPr/>
        </p:nvSpPr>
        <p:spPr>
          <a:xfrm>
            <a:off x="2216295" y="585524"/>
            <a:ext cx="150976" cy="80555"/>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7" name="Google Shape;1307;p20"/>
          <p:cNvSpPr/>
          <p:nvPr/>
        </p:nvSpPr>
        <p:spPr>
          <a:xfrm>
            <a:off x="2275860" y="608988"/>
            <a:ext cx="31847" cy="36965"/>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20"/>
          <p:cNvSpPr/>
          <p:nvPr/>
        </p:nvSpPr>
        <p:spPr>
          <a:xfrm>
            <a:off x="2101176" y="546965"/>
            <a:ext cx="51662" cy="28545"/>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20"/>
          <p:cNvSpPr/>
          <p:nvPr/>
        </p:nvSpPr>
        <p:spPr>
          <a:xfrm>
            <a:off x="1997911" y="377536"/>
            <a:ext cx="359453" cy="140934"/>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20"/>
          <p:cNvSpPr/>
          <p:nvPr/>
        </p:nvSpPr>
        <p:spPr>
          <a:xfrm>
            <a:off x="141378" y="587218"/>
            <a:ext cx="147025" cy="154335"/>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1" name="Google Shape;1311;p20"/>
          <p:cNvSpPr/>
          <p:nvPr/>
        </p:nvSpPr>
        <p:spPr>
          <a:xfrm>
            <a:off x="-1577" y="3091344"/>
            <a:ext cx="863807" cy="1046666"/>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2" name="Google Shape;1312;p20"/>
          <p:cNvSpPr/>
          <p:nvPr/>
        </p:nvSpPr>
        <p:spPr>
          <a:xfrm>
            <a:off x="1507475" y="538546"/>
            <a:ext cx="188661" cy="144321"/>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20"/>
          <p:cNvSpPr/>
          <p:nvPr/>
        </p:nvSpPr>
        <p:spPr>
          <a:xfrm>
            <a:off x="475000" y="573767"/>
            <a:ext cx="202579" cy="149353"/>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20"/>
          <p:cNvSpPr/>
          <p:nvPr/>
        </p:nvSpPr>
        <p:spPr>
          <a:xfrm>
            <a:off x="2236170" y="40421"/>
            <a:ext cx="65580" cy="40302"/>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20"/>
          <p:cNvSpPr/>
          <p:nvPr/>
        </p:nvSpPr>
        <p:spPr>
          <a:xfrm>
            <a:off x="2280196" y="4589140"/>
            <a:ext cx="557962" cy="375773"/>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20"/>
          <p:cNvSpPr/>
          <p:nvPr/>
        </p:nvSpPr>
        <p:spPr>
          <a:xfrm>
            <a:off x="7339426" y="4691465"/>
            <a:ext cx="135053" cy="10740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20"/>
          <p:cNvSpPr/>
          <p:nvPr/>
        </p:nvSpPr>
        <p:spPr>
          <a:xfrm>
            <a:off x="7172645" y="4493540"/>
            <a:ext cx="925318" cy="659185"/>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20"/>
          <p:cNvSpPr/>
          <p:nvPr/>
        </p:nvSpPr>
        <p:spPr>
          <a:xfrm>
            <a:off x="7234214" y="4597509"/>
            <a:ext cx="53667" cy="43690"/>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20"/>
          <p:cNvSpPr/>
          <p:nvPr/>
        </p:nvSpPr>
        <p:spPr>
          <a:xfrm>
            <a:off x="1483975" y="4691465"/>
            <a:ext cx="91411" cy="211376"/>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20"/>
          <p:cNvSpPr/>
          <p:nvPr/>
        </p:nvSpPr>
        <p:spPr>
          <a:xfrm>
            <a:off x="1690446" y="4300647"/>
            <a:ext cx="152981" cy="83942"/>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20"/>
          <p:cNvSpPr/>
          <p:nvPr/>
        </p:nvSpPr>
        <p:spPr>
          <a:xfrm>
            <a:off x="461081" y="18601"/>
            <a:ext cx="11972" cy="11807"/>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20"/>
          <p:cNvSpPr/>
          <p:nvPr/>
        </p:nvSpPr>
        <p:spPr>
          <a:xfrm>
            <a:off x="1432372" y="4183227"/>
            <a:ext cx="436828" cy="727983"/>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20"/>
          <p:cNvSpPr/>
          <p:nvPr/>
        </p:nvSpPr>
        <p:spPr>
          <a:xfrm>
            <a:off x="7849737" y="151"/>
            <a:ext cx="637402" cy="320426"/>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20"/>
          <p:cNvSpPr/>
          <p:nvPr/>
        </p:nvSpPr>
        <p:spPr>
          <a:xfrm>
            <a:off x="1009077" y="422820"/>
            <a:ext cx="147025" cy="134258"/>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20"/>
          <p:cNvSpPr/>
          <p:nvPr/>
        </p:nvSpPr>
        <p:spPr>
          <a:xfrm>
            <a:off x="1576947" y="266842"/>
            <a:ext cx="150976" cy="125839"/>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20"/>
          <p:cNvSpPr/>
          <p:nvPr/>
        </p:nvSpPr>
        <p:spPr>
          <a:xfrm>
            <a:off x="842296" y="432883"/>
            <a:ext cx="150976" cy="119163"/>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20"/>
          <p:cNvSpPr/>
          <p:nvPr/>
        </p:nvSpPr>
        <p:spPr>
          <a:xfrm>
            <a:off x="1374427" y="141052"/>
            <a:ext cx="150976" cy="120807"/>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20"/>
          <p:cNvSpPr/>
          <p:nvPr/>
        </p:nvSpPr>
        <p:spPr>
          <a:xfrm>
            <a:off x="1640523" y="315464"/>
            <a:ext cx="41754" cy="41996"/>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20"/>
          <p:cNvSpPr/>
          <p:nvPr/>
        </p:nvSpPr>
        <p:spPr>
          <a:xfrm>
            <a:off x="1058734" y="463073"/>
            <a:ext cx="43759" cy="45334"/>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20"/>
          <p:cNvSpPr/>
          <p:nvPr/>
        </p:nvSpPr>
        <p:spPr>
          <a:xfrm>
            <a:off x="689433" y="437915"/>
            <a:ext cx="137058" cy="119163"/>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20"/>
          <p:cNvSpPr/>
          <p:nvPr/>
        </p:nvSpPr>
        <p:spPr>
          <a:xfrm>
            <a:off x="899914" y="471492"/>
            <a:ext cx="43700" cy="31883"/>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20"/>
          <p:cNvSpPr/>
          <p:nvPr/>
        </p:nvSpPr>
        <p:spPr>
          <a:xfrm>
            <a:off x="512685" y="441303"/>
            <a:ext cx="150976" cy="120807"/>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20"/>
          <p:cNvSpPr/>
          <p:nvPr/>
        </p:nvSpPr>
        <p:spPr>
          <a:xfrm>
            <a:off x="737084" y="479861"/>
            <a:ext cx="35798" cy="30239"/>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20"/>
          <p:cNvSpPr/>
          <p:nvPr/>
        </p:nvSpPr>
        <p:spPr>
          <a:xfrm>
            <a:off x="1745734" y="265148"/>
            <a:ext cx="131101" cy="122501"/>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20"/>
          <p:cNvSpPr/>
          <p:nvPr/>
        </p:nvSpPr>
        <p:spPr>
          <a:xfrm>
            <a:off x="2196480" y="112557"/>
            <a:ext cx="160884" cy="253322"/>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20"/>
          <p:cNvSpPr/>
          <p:nvPr/>
        </p:nvSpPr>
        <p:spPr>
          <a:xfrm>
            <a:off x="-1577" y="3282544"/>
            <a:ext cx="804242" cy="686037"/>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20"/>
          <p:cNvSpPr/>
          <p:nvPr/>
        </p:nvSpPr>
        <p:spPr>
          <a:xfrm>
            <a:off x="2077350" y="253441"/>
            <a:ext cx="144961" cy="120807"/>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20"/>
          <p:cNvSpPr/>
          <p:nvPr/>
        </p:nvSpPr>
        <p:spPr>
          <a:xfrm>
            <a:off x="1940351" y="18601"/>
            <a:ext cx="152922" cy="88974"/>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20"/>
          <p:cNvSpPr/>
          <p:nvPr/>
        </p:nvSpPr>
        <p:spPr>
          <a:xfrm>
            <a:off x="-1577" y="1303394"/>
            <a:ext cx="538147" cy="764898"/>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20"/>
          <p:cNvSpPr/>
          <p:nvPr/>
        </p:nvSpPr>
        <p:spPr>
          <a:xfrm>
            <a:off x="2259996" y="181305"/>
            <a:ext cx="61629" cy="45334"/>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20"/>
          <p:cNvSpPr/>
          <p:nvPr/>
        </p:nvSpPr>
        <p:spPr>
          <a:xfrm>
            <a:off x="-1577" y="3332860"/>
            <a:ext cx="552065" cy="580374"/>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20"/>
          <p:cNvSpPr/>
          <p:nvPr/>
        </p:nvSpPr>
        <p:spPr>
          <a:xfrm>
            <a:off x="2035655" y="119232"/>
            <a:ext cx="148971" cy="119163"/>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20"/>
          <p:cNvSpPr/>
          <p:nvPr/>
        </p:nvSpPr>
        <p:spPr>
          <a:xfrm>
            <a:off x="1870820" y="120926"/>
            <a:ext cx="147025" cy="135902"/>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20"/>
          <p:cNvSpPr/>
          <p:nvPr/>
        </p:nvSpPr>
        <p:spPr>
          <a:xfrm>
            <a:off x="1906559" y="258472"/>
            <a:ext cx="152981" cy="120807"/>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20"/>
          <p:cNvSpPr/>
          <p:nvPr/>
        </p:nvSpPr>
        <p:spPr>
          <a:xfrm>
            <a:off x="2107133" y="617407"/>
            <a:ext cx="51662" cy="25208"/>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20"/>
          <p:cNvSpPr/>
          <p:nvPr/>
        </p:nvSpPr>
        <p:spPr>
          <a:xfrm>
            <a:off x="1469731" y="322189"/>
            <a:ext cx="47711" cy="41996"/>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20"/>
          <p:cNvSpPr/>
          <p:nvPr/>
        </p:nvSpPr>
        <p:spPr>
          <a:xfrm>
            <a:off x="1414176" y="273567"/>
            <a:ext cx="146966" cy="130871"/>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20"/>
          <p:cNvSpPr/>
          <p:nvPr/>
        </p:nvSpPr>
        <p:spPr>
          <a:xfrm>
            <a:off x="1384394" y="454703"/>
            <a:ext cx="53667" cy="38609"/>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20"/>
          <p:cNvSpPr/>
          <p:nvPr/>
        </p:nvSpPr>
        <p:spPr>
          <a:xfrm>
            <a:off x="1670305" y="404388"/>
            <a:ext cx="150917" cy="119114"/>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20"/>
          <p:cNvSpPr/>
          <p:nvPr/>
        </p:nvSpPr>
        <p:spPr>
          <a:xfrm>
            <a:off x="1749685" y="174580"/>
            <a:ext cx="53667" cy="35271"/>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20"/>
          <p:cNvSpPr/>
          <p:nvPr/>
        </p:nvSpPr>
        <p:spPr>
          <a:xfrm>
            <a:off x="1706044" y="551997"/>
            <a:ext cx="13918" cy="130871"/>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20"/>
          <p:cNvSpPr/>
          <p:nvPr/>
        </p:nvSpPr>
        <p:spPr>
          <a:xfrm>
            <a:off x="1948254" y="619051"/>
            <a:ext cx="25890" cy="33627"/>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20"/>
          <p:cNvSpPr/>
          <p:nvPr/>
        </p:nvSpPr>
        <p:spPr>
          <a:xfrm>
            <a:off x="1837086" y="394325"/>
            <a:ext cx="146966" cy="134208"/>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20"/>
          <p:cNvSpPr/>
          <p:nvPr/>
        </p:nvSpPr>
        <p:spPr>
          <a:xfrm>
            <a:off x="8064170" y="3341261"/>
            <a:ext cx="702923" cy="583712"/>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20"/>
          <p:cNvSpPr/>
          <p:nvPr/>
        </p:nvSpPr>
        <p:spPr>
          <a:xfrm>
            <a:off x="1712000" y="533515"/>
            <a:ext cx="152922" cy="150997"/>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20"/>
          <p:cNvSpPr/>
          <p:nvPr/>
        </p:nvSpPr>
        <p:spPr>
          <a:xfrm>
            <a:off x="683476" y="555335"/>
            <a:ext cx="808193" cy="164398"/>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20"/>
          <p:cNvSpPr/>
          <p:nvPr/>
        </p:nvSpPr>
        <p:spPr>
          <a:xfrm>
            <a:off x="1719903" y="427852"/>
            <a:ext cx="41754" cy="31933"/>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20"/>
          <p:cNvSpPr/>
          <p:nvPr/>
        </p:nvSpPr>
        <p:spPr>
          <a:xfrm>
            <a:off x="-1577" y="458041"/>
            <a:ext cx="164894" cy="130871"/>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20"/>
          <p:cNvSpPr/>
          <p:nvPr/>
        </p:nvSpPr>
        <p:spPr>
          <a:xfrm>
            <a:off x="308159" y="18601"/>
            <a:ext cx="143073" cy="20176"/>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20"/>
          <p:cNvSpPr/>
          <p:nvPr/>
        </p:nvSpPr>
        <p:spPr>
          <a:xfrm>
            <a:off x="-1577" y="597281"/>
            <a:ext cx="127150" cy="139240"/>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20"/>
          <p:cNvSpPr/>
          <p:nvPr/>
        </p:nvSpPr>
        <p:spPr>
          <a:xfrm>
            <a:off x="181127" y="451366"/>
            <a:ext cx="146966" cy="134208"/>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20"/>
          <p:cNvSpPr/>
          <p:nvPr/>
        </p:nvSpPr>
        <p:spPr>
          <a:xfrm>
            <a:off x="1874830" y="266842"/>
            <a:ext cx="15923" cy="115776"/>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20"/>
          <p:cNvSpPr/>
          <p:nvPr/>
        </p:nvSpPr>
        <p:spPr>
          <a:xfrm>
            <a:off x="635824" y="344009"/>
            <a:ext cx="43700" cy="52059"/>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20"/>
          <p:cNvSpPr/>
          <p:nvPr/>
        </p:nvSpPr>
        <p:spPr>
          <a:xfrm>
            <a:off x="306213" y="585524"/>
            <a:ext cx="148971" cy="137596"/>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20"/>
          <p:cNvSpPr/>
          <p:nvPr/>
        </p:nvSpPr>
        <p:spPr>
          <a:xfrm>
            <a:off x="584162" y="302063"/>
            <a:ext cx="147025" cy="130871"/>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20"/>
          <p:cNvSpPr/>
          <p:nvPr/>
        </p:nvSpPr>
        <p:spPr>
          <a:xfrm>
            <a:off x="679466" y="442947"/>
            <a:ext cx="19934" cy="115776"/>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20"/>
          <p:cNvSpPr/>
          <p:nvPr/>
        </p:nvSpPr>
        <p:spPr>
          <a:xfrm>
            <a:off x="403522" y="488231"/>
            <a:ext cx="43700" cy="43690"/>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20"/>
          <p:cNvSpPr/>
          <p:nvPr/>
        </p:nvSpPr>
        <p:spPr>
          <a:xfrm>
            <a:off x="345903" y="447978"/>
            <a:ext cx="148971" cy="119163"/>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20"/>
          <p:cNvSpPr/>
          <p:nvPr/>
        </p:nvSpPr>
        <p:spPr>
          <a:xfrm>
            <a:off x="1340694" y="412757"/>
            <a:ext cx="152922" cy="120807"/>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20"/>
          <p:cNvSpPr/>
          <p:nvPr/>
        </p:nvSpPr>
        <p:spPr>
          <a:xfrm>
            <a:off x="8461248" y="2131942"/>
            <a:ext cx="698972" cy="900750"/>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20"/>
          <p:cNvSpPr/>
          <p:nvPr/>
        </p:nvSpPr>
        <p:spPr>
          <a:xfrm>
            <a:off x="5776765" y="151"/>
            <a:ext cx="2988381" cy="759866"/>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20"/>
          <p:cNvSpPr/>
          <p:nvPr/>
        </p:nvSpPr>
        <p:spPr>
          <a:xfrm>
            <a:off x="8771044" y="3044399"/>
            <a:ext cx="77493" cy="46978"/>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20"/>
          <p:cNvSpPr/>
          <p:nvPr/>
        </p:nvSpPr>
        <p:spPr>
          <a:xfrm>
            <a:off x="8475166" y="2138667"/>
            <a:ext cx="41754" cy="35271"/>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20"/>
          <p:cNvSpPr/>
          <p:nvPr/>
        </p:nvSpPr>
        <p:spPr>
          <a:xfrm>
            <a:off x="8767034" y="3066169"/>
            <a:ext cx="19934" cy="30239"/>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20"/>
          <p:cNvSpPr/>
          <p:nvPr/>
        </p:nvSpPr>
        <p:spPr>
          <a:xfrm>
            <a:off x="8238913" y="162855"/>
            <a:ext cx="139004" cy="18482"/>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20"/>
          <p:cNvSpPr/>
          <p:nvPr/>
        </p:nvSpPr>
        <p:spPr>
          <a:xfrm>
            <a:off x="7879519" y="362474"/>
            <a:ext cx="252177" cy="72136"/>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20"/>
          <p:cNvSpPr/>
          <p:nvPr/>
        </p:nvSpPr>
        <p:spPr>
          <a:xfrm>
            <a:off x="8628030" y="2091689"/>
            <a:ext cx="125204" cy="40302"/>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20"/>
          <p:cNvSpPr/>
          <p:nvPr/>
        </p:nvSpPr>
        <p:spPr>
          <a:xfrm>
            <a:off x="1890694" y="590556"/>
            <a:ext cx="152922" cy="83893"/>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20"/>
          <p:cNvSpPr/>
          <p:nvPr/>
        </p:nvSpPr>
        <p:spPr>
          <a:xfrm>
            <a:off x="7879519" y="432916"/>
            <a:ext cx="172797" cy="50365"/>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20"/>
          <p:cNvSpPr/>
          <p:nvPr/>
        </p:nvSpPr>
        <p:spPr>
          <a:xfrm>
            <a:off x="7867606" y="337316"/>
            <a:ext cx="220449" cy="43640"/>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20"/>
          <p:cNvSpPr/>
          <p:nvPr/>
        </p:nvSpPr>
        <p:spPr>
          <a:xfrm>
            <a:off x="8904033" y="2992389"/>
            <a:ext cx="180758" cy="80555"/>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20"/>
          <p:cNvSpPr/>
          <p:nvPr/>
        </p:nvSpPr>
        <p:spPr>
          <a:xfrm>
            <a:off x="6433983" y="151"/>
            <a:ext cx="63634" cy="290237"/>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20"/>
          <p:cNvSpPr/>
          <p:nvPr/>
        </p:nvSpPr>
        <p:spPr>
          <a:xfrm>
            <a:off x="-1577" y="18601"/>
            <a:ext cx="2426467" cy="773267"/>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20"/>
          <p:cNvSpPr/>
          <p:nvPr/>
        </p:nvSpPr>
        <p:spPr>
          <a:xfrm>
            <a:off x="7490343" y="4067501"/>
            <a:ext cx="1669877" cy="868867"/>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20"/>
          <p:cNvSpPr/>
          <p:nvPr/>
        </p:nvSpPr>
        <p:spPr>
          <a:xfrm>
            <a:off x="2214349" y="600619"/>
            <a:ext cx="11972" cy="67154"/>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20"/>
          <p:cNvSpPr/>
          <p:nvPr/>
        </p:nvSpPr>
        <p:spPr>
          <a:xfrm>
            <a:off x="2101176" y="18601"/>
            <a:ext cx="236313" cy="83942"/>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20"/>
          <p:cNvSpPr/>
          <p:nvPr/>
        </p:nvSpPr>
        <p:spPr>
          <a:xfrm>
            <a:off x="7559815" y="4151394"/>
            <a:ext cx="33793" cy="30239"/>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20"/>
          <p:cNvSpPr/>
          <p:nvPr/>
        </p:nvSpPr>
        <p:spPr>
          <a:xfrm>
            <a:off x="8405694" y="2021247"/>
            <a:ext cx="754526" cy="1130509"/>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20"/>
          <p:cNvSpPr/>
          <p:nvPr/>
        </p:nvSpPr>
        <p:spPr>
          <a:xfrm>
            <a:off x="8850424" y="2068225"/>
            <a:ext cx="25890" cy="20176"/>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20"/>
          <p:cNvSpPr/>
          <p:nvPr/>
        </p:nvSpPr>
        <p:spPr>
          <a:xfrm>
            <a:off x="8846473" y="4480139"/>
            <a:ext cx="158879" cy="130871"/>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20"/>
          <p:cNvSpPr/>
          <p:nvPr/>
        </p:nvSpPr>
        <p:spPr>
          <a:xfrm>
            <a:off x="7617375" y="4250331"/>
            <a:ext cx="117242" cy="9898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20"/>
          <p:cNvSpPr/>
          <p:nvPr/>
        </p:nvSpPr>
        <p:spPr>
          <a:xfrm>
            <a:off x="8759131" y="3617998"/>
            <a:ext cx="401089" cy="838678"/>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20"/>
          <p:cNvSpPr/>
          <p:nvPr/>
        </p:nvSpPr>
        <p:spPr>
          <a:xfrm>
            <a:off x="431299" y="223251"/>
            <a:ext cx="55672" cy="33577"/>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20"/>
          <p:cNvSpPr/>
          <p:nvPr/>
        </p:nvSpPr>
        <p:spPr>
          <a:xfrm>
            <a:off x="379637" y="176273"/>
            <a:ext cx="149030" cy="119114"/>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20"/>
          <p:cNvSpPr/>
          <p:nvPr/>
        </p:nvSpPr>
        <p:spPr>
          <a:xfrm>
            <a:off x="2653123" y="229927"/>
            <a:ext cx="39808" cy="20176"/>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20"/>
          <p:cNvSpPr/>
          <p:nvPr/>
        </p:nvSpPr>
        <p:spPr>
          <a:xfrm>
            <a:off x="318126" y="354072"/>
            <a:ext cx="35798" cy="43640"/>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20"/>
          <p:cNvSpPr/>
          <p:nvPr/>
        </p:nvSpPr>
        <p:spPr>
          <a:xfrm>
            <a:off x="214861" y="177967"/>
            <a:ext cx="145020" cy="134208"/>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20"/>
          <p:cNvSpPr/>
          <p:nvPr/>
        </p:nvSpPr>
        <p:spPr>
          <a:xfrm>
            <a:off x="568298" y="484893"/>
            <a:ext cx="45706" cy="38609"/>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20"/>
          <p:cNvSpPr/>
          <p:nvPr/>
        </p:nvSpPr>
        <p:spPr>
          <a:xfrm>
            <a:off x="546477" y="169548"/>
            <a:ext cx="150917" cy="120807"/>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20"/>
          <p:cNvSpPr/>
          <p:nvPr/>
        </p:nvSpPr>
        <p:spPr>
          <a:xfrm>
            <a:off x="606042" y="218220"/>
            <a:ext cx="37744" cy="38609"/>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20"/>
          <p:cNvSpPr/>
          <p:nvPr/>
        </p:nvSpPr>
        <p:spPr>
          <a:xfrm>
            <a:off x="476946" y="355766"/>
            <a:ext cx="35798" cy="43640"/>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20"/>
          <p:cNvSpPr/>
          <p:nvPr/>
        </p:nvSpPr>
        <p:spPr>
          <a:xfrm>
            <a:off x="419386" y="310432"/>
            <a:ext cx="145020" cy="120857"/>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20"/>
          <p:cNvSpPr/>
          <p:nvPr/>
        </p:nvSpPr>
        <p:spPr>
          <a:xfrm>
            <a:off x="2661085" y="194706"/>
            <a:ext cx="41754" cy="18532"/>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20"/>
          <p:cNvSpPr/>
          <p:nvPr/>
        </p:nvSpPr>
        <p:spPr>
          <a:xfrm>
            <a:off x="2607477" y="124264"/>
            <a:ext cx="647369" cy="236583"/>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20"/>
          <p:cNvSpPr/>
          <p:nvPr/>
        </p:nvSpPr>
        <p:spPr>
          <a:xfrm>
            <a:off x="294300" y="18601"/>
            <a:ext cx="11972" cy="16838"/>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20"/>
          <p:cNvSpPr/>
          <p:nvPr/>
        </p:nvSpPr>
        <p:spPr>
          <a:xfrm>
            <a:off x="-1577" y="52178"/>
            <a:ext cx="99373" cy="130871"/>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20"/>
          <p:cNvSpPr/>
          <p:nvPr/>
        </p:nvSpPr>
        <p:spPr>
          <a:xfrm>
            <a:off x="-1577" y="251747"/>
            <a:ext cx="63634" cy="43640"/>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20"/>
          <p:cNvSpPr/>
          <p:nvPr/>
        </p:nvSpPr>
        <p:spPr>
          <a:xfrm>
            <a:off x="345903" y="99106"/>
            <a:ext cx="45706" cy="45334"/>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20"/>
          <p:cNvSpPr/>
          <p:nvPr/>
        </p:nvSpPr>
        <p:spPr>
          <a:xfrm>
            <a:off x="284333" y="43759"/>
            <a:ext cx="150976" cy="120807"/>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20"/>
          <p:cNvSpPr/>
          <p:nvPr/>
        </p:nvSpPr>
        <p:spPr>
          <a:xfrm>
            <a:off x="613945" y="214832"/>
            <a:ext cx="31847" cy="10113"/>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20"/>
          <p:cNvSpPr/>
          <p:nvPr/>
        </p:nvSpPr>
        <p:spPr>
          <a:xfrm>
            <a:off x="-1577" y="18601"/>
            <a:ext cx="109281" cy="26901"/>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20"/>
          <p:cNvSpPr/>
          <p:nvPr/>
        </p:nvSpPr>
        <p:spPr>
          <a:xfrm>
            <a:off x="-1577" y="323883"/>
            <a:ext cx="240323" cy="120807"/>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20"/>
          <p:cNvSpPr/>
          <p:nvPr/>
        </p:nvSpPr>
        <p:spPr>
          <a:xfrm>
            <a:off x="117552" y="50484"/>
            <a:ext cx="148971" cy="117470"/>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20"/>
          <p:cNvSpPr/>
          <p:nvPr/>
        </p:nvSpPr>
        <p:spPr>
          <a:xfrm>
            <a:off x="266464" y="219864"/>
            <a:ext cx="47711" cy="50365"/>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20"/>
          <p:cNvSpPr/>
          <p:nvPr/>
        </p:nvSpPr>
        <p:spPr>
          <a:xfrm>
            <a:off x="-1577" y="182999"/>
            <a:ext cx="194676" cy="127483"/>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20"/>
          <p:cNvSpPr/>
          <p:nvPr/>
        </p:nvSpPr>
        <p:spPr>
          <a:xfrm>
            <a:off x="1298998" y="325527"/>
            <a:ext cx="33793" cy="38658"/>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20"/>
          <p:cNvSpPr/>
          <p:nvPr/>
        </p:nvSpPr>
        <p:spPr>
          <a:xfrm>
            <a:off x="1461828" y="18601"/>
            <a:ext cx="131101" cy="10571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20"/>
          <p:cNvSpPr/>
          <p:nvPr/>
        </p:nvSpPr>
        <p:spPr>
          <a:xfrm>
            <a:off x="1433992" y="188030"/>
            <a:ext cx="13977" cy="35271"/>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20"/>
          <p:cNvSpPr/>
          <p:nvPr/>
        </p:nvSpPr>
        <p:spPr>
          <a:xfrm>
            <a:off x="1247336" y="281936"/>
            <a:ext cx="145020" cy="120807"/>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20"/>
          <p:cNvSpPr/>
          <p:nvPr/>
        </p:nvSpPr>
        <p:spPr>
          <a:xfrm>
            <a:off x="8632040" y="3458681"/>
            <a:ext cx="141009" cy="478049"/>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20"/>
          <p:cNvSpPr/>
          <p:nvPr/>
        </p:nvSpPr>
        <p:spPr>
          <a:xfrm>
            <a:off x="1541209" y="142746"/>
            <a:ext cx="19934" cy="115776"/>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20"/>
          <p:cNvSpPr/>
          <p:nvPr/>
        </p:nvSpPr>
        <p:spPr>
          <a:xfrm>
            <a:off x="1517383" y="545272"/>
            <a:ext cx="160884" cy="15145"/>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20"/>
          <p:cNvSpPr/>
          <p:nvPr/>
        </p:nvSpPr>
        <p:spPr>
          <a:xfrm>
            <a:off x="1517383" y="409419"/>
            <a:ext cx="137058" cy="120807"/>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20"/>
          <p:cNvSpPr/>
          <p:nvPr/>
        </p:nvSpPr>
        <p:spPr>
          <a:xfrm>
            <a:off x="1173912" y="419482"/>
            <a:ext cx="148971" cy="119114"/>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20"/>
          <p:cNvSpPr/>
          <p:nvPr/>
        </p:nvSpPr>
        <p:spPr>
          <a:xfrm>
            <a:off x="1704039" y="130989"/>
            <a:ext cx="150976" cy="120807"/>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20"/>
          <p:cNvSpPr/>
          <p:nvPr/>
        </p:nvSpPr>
        <p:spPr>
          <a:xfrm>
            <a:off x="1507475" y="414451"/>
            <a:ext cx="19934" cy="117470"/>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20"/>
          <p:cNvSpPr/>
          <p:nvPr/>
        </p:nvSpPr>
        <p:spPr>
          <a:xfrm>
            <a:off x="613945" y="33696"/>
            <a:ext cx="150976" cy="119163"/>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20"/>
          <p:cNvSpPr/>
          <p:nvPr/>
        </p:nvSpPr>
        <p:spPr>
          <a:xfrm>
            <a:off x="1551175" y="434577"/>
            <a:ext cx="53667" cy="25208"/>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20"/>
          <p:cNvSpPr/>
          <p:nvPr/>
        </p:nvSpPr>
        <p:spPr>
          <a:xfrm>
            <a:off x="3068130" y="193062"/>
            <a:ext cx="133107" cy="112388"/>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20"/>
          <p:cNvSpPr/>
          <p:nvPr/>
        </p:nvSpPr>
        <p:spPr>
          <a:xfrm>
            <a:off x="806557" y="342315"/>
            <a:ext cx="41754" cy="52059"/>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20"/>
          <p:cNvSpPr/>
          <p:nvPr/>
        </p:nvSpPr>
        <p:spPr>
          <a:xfrm>
            <a:off x="667553" y="90737"/>
            <a:ext cx="45765" cy="43640"/>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20"/>
          <p:cNvSpPr/>
          <p:nvPr/>
        </p:nvSpPr>
        <p:spPr>
          <a:xfrm>
            <a:off x="915779" y="293693"/>
            <a:ext cx="131101" cy="122501"/>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20"/>
          <p:cNvSpPr/>
          <p:nvPr/>
        </p:nvSpPr>
        <p:spPr>
          <a:xfrm>
            <a:off x="713259" y="171242"/>
            <a:ext cx="17928" cy="115776"/>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20"/>
          <p:cNvSpPr/>
          <p:nvPr/>
        </p:nvSpPr>
        <p:spPr>
          <a:xfrm>
            <a:off x="746992" y="295337"/>
            <a:ext cx="152981" cy="125889"/>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20"/>
          <p:cNvSpPr/>
          <p:nvPr/>
        </p:nvSpPr>
        <p:spPr>
          <a:xfrm>
            <a:off x="1142125" y="337284"/>
            <a:ext cx="45706" cy="35271"/>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6" name="Google Shape;1436;p20"/>
          <p:cNvSpPr/>
          <p:nvPr/>
        </p:nvSpPr>
        <p:spPr>
          <a:xfrm>
            <a:off x="967382" y="337284"/>
            <a:ext cx="59624" cy="45334"/>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7" name="Google Shape;1437;p20"/>
          <p:cNvSpPr/>
          <p:nvPr/>
        </p:nvSpPr>
        <p:spPr>
          <a:xfrm>
            <a:off x="1229467" y="464767"/>
            <a:ext cx="45765" cy="33577"/>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8" name="Google Shape;1438;p20"/>
          <p:cNvSpPr/>
          <p:nvPr/>
        </p:nvSpPr>
        <p:spPr>
          <a:xfrm>
            <a:off x="1078609" y="286968"/>
            <a:ext cx="152922" cy="120807"/>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9" name="Google Shape;1439;p20"/>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lstStyle>
            <a:lvl1pPr lvl="0" rtl="0">
              <a:spcBef>
                <a:spcPts val="0"/>
              </a:spcBef>
              <a:spcAft>
                <a:spcPts val="0"/>
              </a:spcAft>
              <a:buSzPts val="2800"/>
              <a:buFont typeface="Gudea"/>
              <a:buNone/>
              <a:defRPr>
                <a:latin typeface="Gudea"/>
                <a:ea typeface="Gudea"/>
                <a:cs typeface="Gudea"/>
                <a:sym typeface="Gude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40" name="Google Shape;1440;p2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441" name="Google Shape;1441;p20"/>
          <p:cNvSpPr/>
          <p:nvPr/>
        </p:nvSpPr>
        <p:spPr>
          <a:xfrm>
            <a:off x="-1587" y="4759452"/>
            <a:ext cx="9144000" cy="384000"/>
          </a:xfrm>
          <a:prstGeom prst="rect">
            <a:avLst/>
          </a:prstGeom>
          <a:gradFill>
            <a:gsLst>
              <a:gs pos="0">
                <a:srgbClr val="003C71"/>
              </a:gs>
              <a:gs pos="32000">
                <a:srgbClr val="003C71"/>
              </a:gs>
              <a:gs pos="78000">
                <a:srgbClr val="0071C5"/>
              </a:gs>
              <a:gs pos="95000">
                <a:srgbClr val="009FDF"/>
              </a:gs>
              <a:gs pos="100000">
                <a:srgbClr val="009FDF"/>
              </a:gs>
            </a:gsLst>
            <a:lin ang="19859863" scaled="0"/>
          </a:gra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cxnSp>
        <p:nvCxnSpPr>
          <p:cNvPr id="1442" name="Google Shape;1442;p20"/>
          <p:cNvCxnSpPr/>
          <p:nvPr/>
        </p:nvCxnSpPr>
        <p:spPr>
          <a:xfrm>
            <a:off x="8718551" y="4824510"/>
            <a:ext cx="2400" cy="237900"/>
          </a:xfrm>
          <a:prstGeom prst="straightConnector1">
            <a:avLst/>
          </a:prstGeom>
          <a:noFill/>
          <a:ln w="9525" cap="flat" cmpd="sng">
            <a:solidFill>
              <a:srgbClr val="FFFFFF"/>
            </a:solidFill>
            <a:prstDash val="solid"/>
            <a:round/>
            <a:headEnd type="none" w="sm" len="sm"/>
            <a:tailEnd type="none" w="sm" len="sm"/>
          </a:ln>
        </p:spPr>
      </p:cxnSp>
      <p:sp>
        <p:nvSpPr>
          <p:cNvPr id="1443" name="Google Shape;1443;p20"/>
          <p:cNvSpPr txBox="1"/>
          <p:nvPr/>
        </p:nvSpPr>
        <p:spPr>
          <a:xfrm>
            <a:off x="8835377" y="4824375"/>
            <a:ext cx="170700" cy="2739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sz="800">
                <a:solidFill>
                  <a:srgbClr val="FFFFFF"/>
                </a:solidFill>
              </a:rPr>
              <a:t>‹#›</a:t>
            </a:fld>
            <a:endParaRPr sz="800">
              <a:solidFill>
                <a:srgbClr val="FFFFFF"/>
              </a:solidFill>
            </a:endParaRPr>
          </a:p>
        </p:txBody>
      </p:sp>
      <p:sp>
        <p:nvSpPr>
          <p:cNvPr id="1444" name="Google Shape;1444;p20"/>
          <p:cNvSpPr txBox="1"/>
          <p:nvPr/>
        </p:nvSpPr>
        <p:spPr>
          <a:xfrm>
            <a:off x="250885" y="4824387"/>
            <a:ext cx="5288100" cy="24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a:solidFill>
                  <a:srgbClr val="FFFFFF"/>
                </a:solidFill>
                <a:latin typeface="Arial"/>
                <a:ea typeface="Arial"/>
                <a:cs typeface="Arial"/>
                <a:sym typeface="Arial"/>
              </a:rPr>
              <a:t>Copyright © 2017 Intel Corporation. All rights reserved. Intel and the Intel logo are trademarks of Intel Corporation in the U.S. and other countries. *Other names and brands may be claimed as the property of others.</a:t>
            </a:r>
            <a:endParaRPr sz="800" b="0" i="0" u="none" strike="noStrike" cap="none">
              <a:solidFill>
                <a:srgbClr val="FFFFFF"/>
              </a:solidFill>
              <a:latin typeface="Arial"/>
              <a:ea typeface="Arial"/>
              <a:cs typeface="Arial"/>
              <a:sym typeface="Arial"/>
            </a:endParaRPr>
          </a:p>
        </p:txBody>
      </p:sp>
      <p:pic>
        <p:nvPicPr>
          <p:cNvPr id="1445" name="Google Shape;1445;p20"/>
          <p:cNvPicPr preferRelativeResize="0"/>
          <p:nvPr/>
        </p:nvPicPr>
        <p:blipFill>
          <a:blip r:embed="rId2">
            <a:alphaModFix/>
          </a:blip>
          <a:stretch>
            <a:fillRect/>
          </a:stretch>
        </p:blipFill>
        <p:spPr>
          <a:xfrm>
            <a:off x="8245355" y="4832500"/>
            <a:ext cx="358771" cy="237900"/>
          </a:xfrm>
          <a:prstGeom prst="rect">
            <a:avLst/>
          </a:prstGeom>
          <a:noFill/>
          <a:ln>
            <a:noFill/>
          </a:ln>
        </p:spPr>
      </p:pic>
    </p:spTree>
    <p:extLst>
      <p:ext uri="{BB962C8B-B14F-4D97-AF65-F5344CB8AC3E}">
        <p14:creationId xmlns:p14="http://schemas.microsoft.com/office/powerpoint/2010/main" val="2274297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6.png"/><Relationship Id="rId2" Type="http://schemas.openxmlformats.org/officeDocument/2006/relationships/slideLayout" Target="../slideLayouts/slideLayout14.xml"/><Relationship Id="rId16"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2" descr="\\.psf\Home\Desktop\Intel.pn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Arial" panose="020B0604020202020204" pitchFamily="34" charset="0"/>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4118667910"/>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712" r:id="rId8"/>
    <p:sldLayoutId id="2147483713" r:id="rId9"/>
    <p:sldLayoutId id="2147483714" r:id="rId10"/>
    <p:sldLayoutId id="2147483715" r:id="rId11"/>
    <p:sldLayoutId id="214748371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100000"/>
        </a:lnSpc>
        <a:spcBef>
          <a:spcPct val="0"/>
        </a:spcBef>
        <a:buNone/>
        <a:defRPr sz="2400" b="0" i="0" kern="1200" spc="0" baseline="0">
          <a:solidFill>
            <a:schemeClr val="tx2"/>
          </a:solidFill>
          <a:latin typeface="+mj-lt"/>
          <a:ea typeface="Intel Clear"/>
          <a:cs typeface="Arial" panose="020B0604020202020204" pitchFamily="34" charset="0"/>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sz="1800" dirty="0">
              <a:solidFill>
                <a:prstClr val="white"/>
              </a:solidFill>
            </a:endParaRPr>
          </a:p>
        </p:txBody>
      </p:sp>
      <p:pic>
        <p:nvPicPr>
          <p:cNvPr id="11" name="Picture 2" descr="\\.psf\Home\Desktop\Intel.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8239916" y="4830590"/>
            <a:ext cx="364336" cy="2401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8718552"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4" y="1203326"/>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6872352" y="4827960"/>
            <a:ext cx="2133600" cy="273844"/>
          </a:xfrm>
          <a:prstGeom prst="rect">
            <a:avLst/>
          </a:prstGeom>
        </p:spPr>
        <p:txBody>
          <a:bodyPr vert="horz" lIns="0" tIns="0" rIns="0" bIns="0" rtlCol="0" anchor="ctr"/>
          <a:lstStyle>
            <a:lvl1pPr algn="r">
              <a:defRPr sz="800">
                <a:solidFill>
                  <a:schemeClr val="bg1"/>
                </a:solidFill>
                <a:latin typeface="+mn-lt"/>
                <a:cs typeface="Intel Clear"/>
              </a:defRPr>
            </a:lvl1pPr>
          </a:lstStyle>
          <a:p>
            <a:pPr defTabSz="457189"/>
            <a:fld id="{EE2556C5-CE8C-6547-B838-EA80C61A4AF7}" type="slidenum">
              <a:rPr lang="en-US" smtClean="0">
                <a:solidFill>
                  <a:prstClr val="white"/>
                </a:solidFill>
              </a:rPr>
              <a:pPr defTabSz="457189"/>
              <a:t>‹#›</a:t>
            </a:fld>
            <a:endParaRPr lang="en-US" dirty="0">
              <a:solidFill>
                <a:prstClr val="white"/>
              </a:solidFill>
            </a:endParaRPr>
          </a:p>
        </p:txBody>
      </p:sp>
      <p:sp>
        <p:nvSpPr>
          <p:cNvPr id="4" name="TextBox 3"/>
          <p:cNvSpPr txBox="1"/>
          <p:nvPr userDrawn="1"/>
        </p:nvSpPr>
        <p:spPr>
          <a:xfrm>
            <a:off x="205161" y="4907173"/>
            <a:ext cx="1947649" cy="109710"/>
          </a:xfrm>
          <a:prstGeom prst="rect">
            <a:avLst/>
          </a:prstGeom>
          <a:noFill/>
        </p:spPr>
        <p:txBody>
          <a:bodyPr vert="horz" wrap="none" lIns="0" tIns="0" rIns="0" bIns="0" rtlCol="0">
            <a:spAutoFit/>
          </a:bodyPr>
          <a:lstStyle/>
          <a:p>
            <a:r>
              <a:rPr lang="en-US" sz="713" dirty="0">
                <a:solidFill>
                  <a:schemeClr val="bg1"/>
                </a:solidFill>
              </a:rPr>
              <a:t>Intel Confidential. For Internal Circulation Only.</a:t>
            </a:r>
            <a:endParaRPr lang="en-US" sz="713" dirty="0">
              <a:solidFill>
                <a:srgbClr val="FF0000"/>
              </a:solidFill>
            </a:endParaRPr>
          </a:p>
        </p:txBody>
      </p:sp>
    </p:spTree>
    <p:extLst>
      <p:ext uri="{BB962C8B-B14F-4D97-AF65-F5344CB8AC3E}">
        <p14:creationId xmlns:p14="http://schemas.microsoft.com/office/powerpoint/2010/main" val="25029769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189" rtl="0" eaLnBrk="1" latinLnBrk="0" hangingPunct="1">
        <a:lnSpc>
          <a:spcPct val="100000"/>
        </a:lnSpc>
        <a:spcBef>
          <a:spcPct val="0"/>
        </a:spcBef>
        <a:buNone/>
        <a:defRPr sz="4050" b="0" i="0" kern="1200" spc="0" baseline="0">
          <a:solidFill>
            <a:schemeClr val="tx2"/>
          </a:solidFill>
          <a:latin typeface="Intel Clear Pro" panose="020B0804020202060201" pitchFamily="34" charset="0"/>
          <a:ea typeface="Intel Clear Pro" panose="020B0804020202060201" pitchFamily="34" charset="0"/>
          <a:cs typeface="Intel Clear Pro" panose="020B0804020202060201" pitchFamily="34" charset="0"/>
        </a:defRPr>
      </a:lvl1pPr>
    </p:titleStyle>
    <p:bodyStyle>
      <a:lvl1pPr marL="0" indent="0" algn="l" defTabSz="457189"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19" indent="-225419" algn="l" defTabSz="457189"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486" indent="-228594" algn="l" defTabSz="457189"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39" indent="-228594" algn="l" defTabSz="457189"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180" indent="-228594" algn="l" defTabSz="457189"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youtu.be/FloMHMOU5Bs" TargetMode="External"/><Relationship Id="rId7" Type="http://schemas.openxmlformats.org/officeDocument/2006/relationships/hyperlink" Target="https://youtu.be/ImwXpbI5Ino"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hyperlink" Target="https://youtu.be/G3WG9kxbFOY"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https://youtu.be/rNMsOoNERH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experiments.withgoogle.com/ai/drum-machine/view/"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tinyurl.com/discanimal"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vision.stanford.edu/teaching/cs231n-demos/knn/"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play.kahoot.it/#/?quizId=c5c567c3-76da-43dd-9532-4e211f029108&amp;token=f2a04012-2eb4-4378-af2e-ef30b9b8d50e&amp;user=febriy"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towardsdatascience.com/understanding-confusion-matrix-a9ad42dcfd62" TargetMode="Externa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AAAF50-5E4F-427A-A771-B086FE6B1A36}"/>
              </a:ext>
            </a:extLst>
          </p:cNvPr>
          <p:cNvSpPr txBox="1"/>
          <p:nvPr/>
        </p:nvSpPr>
        <p:spPr>
          <a:xfrm>
            <a:off x="381291" y="2004301"/>
            <a:ext cx="8476959" cy="912558"/>
          </a:xfrm>
          <a:prstGeom prst="rect">
            <a:avLst/>
          </a:prstGeom>
          <a:noFill/>
        </p:spPr>
        <p:txBody>
          <a:bodyPr wrap="square" rtlCol="0">
            <a:spAutoFit/>
          </a:bodyPr>
          <a:lstStyle/>
          <a:p>
            <a:pPr defTabSz="685800">
              <a:lnSpc>
                <a:spcPct val="80000"/>
              </a:lnSpc>
            </a:pPr>
            <a:r>
              <a:rPr lang="en-US" sz="6500" b="1" dirty="0">
                <a:solidFill>
                  <a:prstClr val="white"/>
                </a:solidFill>
                <a:latin typeface="Intel Clear Pro" panose="020B0804020202060201" pitchFamily="34" charset="0"/>
                <a:ea typeface="Intel Clear Pro" panose="020B0804020202060201" pitchFamily="34" charset="0"/>
                <a:cs typeface="Intel Clear Pro" panose="020B0804020202060201" pitchFamily="34" charset="0"/>
              </a:rPr>
              <a:t>Data for AI Essentials</a:t>
            </a:r>
          </a:p>
        </p:txBody>
      </p:sp>
      <p:sp>
        <p:nvSpPr>
          <p:cNvPr id="5" name="TextBox 4">
            <a:extLst>
              <a:ext uri="{FF2B5EF4-FFF2-40B4-BE49-F238E27FC236}">
                <a16:creationId xmlns:a16="http://schemas.microsoft.com/office/drawing/2014/main" id="{2EFFC8A5-E646-450E-9DE7-CBC89C3A3AC4}"/>
              </a:ext>
            </a:extLst>
          </p:cNvPr>
          <p:cNvSpPr txBox="1"/>
          <p:nvPr/>
        </p:nvSpPr>
        <p:spPr>
          <a:xfrm>
            <a:off x="388434" y="2832976"/>
            <a:ext cx="7593515" cy="357342"/>
          </a:xfrm>
          <a:prstGeom prst="rect">
            <a:avLst/>
          </a:prstGeom>
          <a:noFill/>
        </p:spPr>
        <p:txBody>
          <a:bodyPr wrap="square" rtlCol="0">
            <a:spAutoFit/>
          </a:bodyPr>
          <a:lstStyle/>
          <a:p>
            <a:pPr defTabSz="685800">
              <a:lnSpc>
                <a:spcPct val="80000"/>
              </a:lnSpc>
            </a:pPr>
            <a:r>
              <a:rPr lang="en-US" sz="2100" b="1" dirty="0">
                <a:solidFill>
                  <a:srgbClr val="F3D54E"/>
                </a:solidFill>
                <a:ea typeface="Intel Clear Pro" panose="020B0804020202060201" pitchFamily="34" charset="0"/>
                <a:cs typeface="Intel Clear Pro" panose="020B0804020202060201" pitchFamily="34" charset="0"/>
              </a:rPr>
              <a:t>Chapter 1 – Select data AI technique</a:t>
            </a:r>
            <a:endParaRPr lang="en-US" sz="2100" dirty="0">
              <a:solidFill>
                <a:srgbClr val="F3D54E"/>
              </a:solidFill>
              <a:ea typeface="Intel Clear Pro" panose="020B0804020202060201" pitchFamily="34" charset="0"/>
              <a:cs typeface="Intel Clear Pro" panose="020B0804020202060201" pitchFamily="34" charset="0"/>
            </a:endParaRPr>
          </a:p>
        </p:txBody>
      </p:sp>
      <p:sp>
        <p:nvSpPr>
          <p:cNvPr id="2" name="TextBox 1">
            <a:extLst>
              <a:ext uri="{FF2B5EF4-FFF2-40B4-BE49-F238E27FC236}">
                <a16:creationId xmlns:a16="http://schemas.microsoft.com/office/drawing/2014/main" id="{C58EC12D-3AED-56A5-2396-B05E24CF27F2}"/>
              </a:ext>
            </a:extLst>
          </p:cNvPr>
          <p:cNvSpPr txBox="1"/>
          <p:nvPr/>
        </p:nvSpPr>
        <p:spPr>
          <a:xfrm>
            <a:off x="211086" y="265471"/>
            <a:ext cx="2153265" cy="1229033"/>
          </a:xfrm>
          <a:prstGeom prst="rect">
            <a:avLst/>
          </a:prstGeom>
          <a:solidFill>
            <a:srgbClr val="003C71"/>
          </a:solidFill>
        </p:spPr>
        <p:txBody>
          <a:bodyPr vert="horz" wrap="square" lIns="0" tIns="0" rIns="0" bIns="0" rtlCol="0">
            <a:spAutoFit/>
          </a:bodyPr>
          <a:lstStyle/>
          <a:p>
            <a:endParaRPr lang="en-SG" sz="1100" dirty="0" err="1">
              <a:solidFill>
                <a:srgbClr val="003C71"/>
              </a:solidFill>
            </a:endParaRPr>
          </a:p>
        </p:txBody>
      </p:sp>
      <p:pic>
        <p:nvPicPr>
          <p:cNvPr id="1026" name="Picture 2" descr="Image result for ite logo">
            <a:extLst>
              <a:ext uri="{FF2B5EF4-FFF2-40B4-BE49-F238E27FC236}">
                <a16:creationId xmlns:a16="http://schemas.microsoft.com/office/drawing/2014/main" id="{CECEFC71-7796-37C2-DD61-ACBBE791F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08" y="314632"/>
            <a:ext cx="673510" cy="672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33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29"/>
        <p:cNvGrpSpPr/>
        <p:nvPr/>
      </p:nvGrpSpPr>
      <p:grpSpPr>
        <a:xfrm>
          <a:off x="0" y="0"/>
          <a:ext cx="0" cy="0"/>
          <a:chOff x="0" y="0"/>
          <a:chExt cx="0" cy="0"/>
        </a:xfrm>
      </p:grpSpPr>
      <p:sp>
        <p:nvSpPr>
          <p:cNvPr id="4430" name="Google Shape;4430;p102"/>
          <p:cNvSpPr txBox="1">
            <a:spLocks noGrp="1"/>
          </p:cNvSpPr>
          <p:nvPr>
            <p:ph type="sldNum" idx="12"/>
          </p:nvPr>
        </p:nvSpPr>
        <p:spPr>
          <a:xfrm>
            <a:off x="6872352" y="4824387"/>
            <a:ext cx="2133600" cy="2739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GB"/>
              <a:t>10</a:t>
            </a:fld>
            <a:endParaRPr/>
          </a:p>
        </p:txBody>
      </p:sp>
      <p:pic>
        <p:nvPicPr>
          <p:cNvPr id="4431" name="Google Shape;4431;p102">
            <a:hlinkClick r:id="rId3"/>
          </p:cNvPr>
          <p:cNvPicPr preferRelativeResize="0"/>
          <p:nvPr/>
        </p:nvPicPr>
        <p:blipFill>
          <a:blip r:embed="rId4">
            <a:alphaModFix/>
          </a:blip>
          <a:stretch>
            <a:fillRect/>
          </a:stretch>
        </p:blipFill>
        <p:spPr>
          <a:xfrm>
            <a:off x="134475" y="319350"/>
            <a:ext cx="3609276" cy="1394000"/>
          </a:xfrm>
          <a:prstGeom prst="rect">
            <a:avLst/>
          </a:prstGeom>
          <a:noFill/>
          <a:ln>
            <a:noFill/>
          </a:ln>
        </p:spPr>
      </p:pic>
      <p:pic>
        <p:nvPicPr>
          <p:cNvPr id="4432" name="Google Shape;4432;p102">
            <a:hlinkClick r:id="rId5"/>
          </p:cNvPr>
          <p:cNvPicPr preferRelativeResize="0"/>
          <p:nvPr/>
        </p:nvPicPr>
        <p:blipFill>
          <a:blip r:embed="rId6">
            <a:alphaModFix/>
          </a:blip>
          <a:stretch>
            <a:fillRect/>
          </a:stretch>
        </p:blipFill>
        <p:spPr>
          <a:xfrm>
            <a:off x="326025" y="2354100"/>
            <a:ext cx="3226175" cy="1931026"/>
          </a:xfrm>
          <a:prstGeom prst="rect">
            <a:avLst/>
          </a:prstGeom>
          <a:noFill/>
          <a:ln>
            <a:noFill/>
          </a:ln>
        </p:spPr>
      </p:pic>
      <p:sp>
        <p:nvSpPr>
          <p:cNvPr id="4433" name="Google Shape;4433;p102"/>
          <p:cNvSpPr txBox="1"/>
          <p:nvPr/>
        </p:nvSpPr>
        <p:spPr>
          <a:xfrm>
            <a:off x="2110425" y="4437525"/>
            <a:ext cx="21336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Source: patrickchwalek.com</a:t>
            </a:r>
            <a:endParaRPr sz="900"/>
          </a:p>
        </p:txBody>
      </p:sp>
      <p:sp>
        <p:nvSpPr>
          <p:cNvPr id="4434" name="Google Shape;4434;p102"/>
          <p:cNvSpPr txBox="1"/>
          <p:nvPr/>
        </p:nvSpPr>
        <p:spPr>
          <a:xfrm>
            <a:off x="505075" y="4208925"/>
            <a:ext cx="30471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a:t>Trading</a:t>
            </a:r>
            <a:endParaRPr sz="1200"/>
          </a:p>
        </p:txBody>
      </p:sp>
      <p:pic>
        <p:nvPicPr>
          <p:cNvPr id="4435" name="Google Shape;4435;p102">
            <a:hlinkClick r:id="rId7"/>
          </p:cNvPr>
          <p:cNvPicPr preferRelativeResize="0"/>
          <p:nvPr/>
        </p:nvPicPr>
        <p:blipFill>
          <a:blip r:embed="rId8">
            <a:alphaModFix/>
          </a:blip>
          <a:stretch>
            <a:fillRect/>
          </a:stretch>
        </p:blipFill>
        <p:spPr>
          <a:xfrm>
            <a:off x="4440526" y="179600"/>
            <a:ext cx="4565424" cy="2335975"/>
          </a:xfrm>
          <a:prstGeom prst="rect">
            <a:avLst/>
          </a:prstGeom>
          <a:noFill/>
          <a:ln>
            <a:noFill/>
          </a:ln>
        </p:spPr>
      </p:pic>
      <p:sp>
        <p:nvSpPr>
          <p:cNvPr id="4436" name="Google Shape;4436;p102"/>
          <p:cNvSpPr txBox="1"/>
          <p:nvPr/>
        </p:nvSpPr>
        <p:spPr>
          <a:xfrm>
            <a:off x="7634050" y="2354100"/>
            <a:ext cx="13719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Source:nas.nasa.gov</a:t>
            </a:r>
            <a:endParaRPr sz="900"/>
          </a:p>
        </p:txBody>
      </p:sp>
      <p:sp>
        <p:nvSpPr>
          <p:cNvPr id="4437" name="Google Shape;4437;p102"/>
          <p:cNvSpPr txBox="1"/>
          <p:nvPr/>
        </p:nvSpPr>
        <p:spPr>
          <a:xfrm>
            <a:off x="5000875" y="2450463"/>
            <a:ext cx="30471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Weather forecasting</a:t>
            </a:r>
            <a:endParaRPr sz="1200" dirty="0"/>
          </a:p>
        </p:txBody>
      </p:sp>
      <p:pic>
        <p:nvPicPr>
          <p:cNvPr id="4438" name="Google Shape;4438;p102">
            <a:hlinkClick r:id="rId9"/>
          </p:cNvPr>
          <p:cNvPicPr preferRelativeResize="0"/>
          <p:nvPr/>
        </p:nvPicPr>
        <p:blipFill>
          <a:blip r:embed="rId10">
            <a:alphaModFix/>
          </a:blip>
          <a:stretch>
            <a:fillRect/>
          </a:stretch>
        </p:blipFill>
        <p:spPr>
          <a:xfrm>
            <a:off x="5947225" y="2711357"/>
            <a:ext cx="2470596" cy="1726662"/>
          </a:xfrm>
          <a:prstGeom prst="rect">
            <a:avLst/>
          </a:prstGeom>
          <a:noFill/>
          <a:ln>
            <a:noFill/>
          </a:ln>
        </p:spPr>
      </p:pic>
      <p:sp>
        <p:nvSpPr>
          <p:cNvPr id="4439" name="Google Shape;4439;p102"/>
          <p:cNvSpPr txBox="1"/>
          <p:nvPr/>
        </p:nvSpPr>
        <p:spPr>
          <a:xfrm>
            <a:off x="5000875" y="4281213"/>
            <a:ext cx="30471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dirty="0"/>
              <a:t>Predictive Maintenance</a:t>
            </a:r>
            <a:endParaRPr sz="1200" dirty="0"/>
          </a:p>
        </p:txBody>
      </p:sp>
      <p:sp>
        <p:nvSpPr>
          <p:cNvPr id="4440" name="Google Shape;4440;p102"/>
          <p:cNvSpPr txBox="1"/>
          <p:nvPr/>
        </p:nvSpPr>
        <p:spPr>
          <a:xfrm>
            <a:off x="7405450" y="4487700"/>
            <a:ext cx="16005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Source:matlabexpo.com</a:t>
            </a:r>
            <a:endParaRPr sz="900"/>
          </a:p>
        </p:txBody>
      </p:sp>
      <p:sp>
        <p:nvSpPr>
          <p:cNvPr id="2" name="TextBox 1"/>
          <p:cNvSpPr txBox="1"/>
          <p:nvPr/>
        </p:nvSpPr>
        <p:spPr>
          <a:xfrm>
            <a:off x="989077" y="3846897"/>
            <a:ext cx="2079095" cy="169277"/>
          </a:xfrm>
          <a:prstGeom prst="rect">
            <a:avLst/>
          </a:prstGeom>
          <a:noFill/>
        </p:spPr>
        <p:txBody>
          <a:bodyPr vert="horz" wrap="none" lIns="0" tIns="0" rIns="0" bIns="0" rtlCol="0">
            <a:spAutoFit/>
          </a:bodyPr>
          <a:lstStyle/>
          <a:p>
            <a:r>
              <a:rPr lang="en-SG" sz="1100" dirty="0">
                <a:solidFill>
                  <a:srgbClr val="003C71"/>
                </a:solidFill>
              </a:rPr>
              <a:t>https://youtu.be/G3WG9kxbFOY</a:t>
            </a:r>
          </a:p>
        </p:txBody>
      </p:sp>
      <p:sp>
        <p:nvSpPr>
          <p:cNvPr id="3" name="TextBox 2"/>
          <p:cNvSpPr txBox="1"/>
          <p:nvPr/>
        </p:nvSpPr>
        <p:spPr>
          <a:xfrm>
            <a:off x="5848350" y="0"/>
            <a:ext cx="1941237" cy="169277"/>
          </a:xfrm>
          <a:prstGeom prst="rect">
            <a:avLst/>
          </a:prstGeom>
          <a:noFill/>
        </p:spPr>
        <p:txBody>
          <a:bodyPr vert="horz" wrap="none" lIns="0" tIns="0" rIns="0" bIns="0" rtlCol="0">
            <a:spAutoFit/>
          </a:bodyPr>
          <a:lstStyle/>
          <a:p>
            <a:r>
              <a:rPr lang="en-SG" sz="1100" dirty="0">
                <a:solidFill>
                  <a:srgbClr val="003C71"/>
                </a:solidFill>
              </a:rPr>
              <a:t>https://youtu.be/ImwXpbI5Ino</a:t>
            </a:r>
          </a:p>
        </p:txBody>
      </p:sp>
      <p:sp>
        <p:nvSpPr>
          <p:cNvPr id="4" name="TextBox 3"/>
          <p:cNvSpPr txBox="1"/>
          <p:nvPr/>
        </p:nvSpPr>
        <p:spPr>
          <a:xfrm>
            <a:off x="5434770" y="4551516"/>
            <a:ext cx="2061462" cy="169277"/>
          </a:xfrm>
          <a:prstGeom prst="rect">
            <a:avLst/>
          </a:prstGeom>
          <a:noFill/>
        </p:spPr>
        <p:txBody>
          <a:bodyPr vert="horz" wrap="none" lIns="0" tIns="0" rIns="0" bIns="0" rtlCol="0">
            <a:spAutoFit/>
          </a:bodyPr>
          <a:lstStyle/>
          <a:p>
            <a:r>
              <a:rPr lang="en-SG" sz="1100" dirty="0">
                <a:solidFill>
                  <a:srgbClr val="003C71"/>
                </a:solidFill>
              </a:rPr>
              <a:t>https://youtu.be/rNMsOoNERHE</a:t>
            </a:r>
          </a:p>
        </p:txBody>
      </p:sp>
      <p:sp>
        <p:nvSpPr>
          <p:cNvPr id="5" name="TextBox 4"/>
          <p:cNvSpPr txBox="1"/>
          <p:nvPr/>
        </p:nvSpPr>
        <p:spPr>
          <a:xfrm>
            <a:off x="666751" y="1778536"/>
            <a:ext cx="2063065" cy="169277"/>
          </a:xfrm>
          <a:prstGeom prst="rect">
            <a:avLst/>
          </a:prstGeom>
          <a:noFill/>
        </p:spPr>
        <p:txBody>
          <a:bodyPr vert="horz" wrap="none" lIns="0" tIns="0" rIns="0" bIns="0" rtlCol="0">
            <a:spAutoFit/>
          </a:bodyPr>
          <a:lstStyle/>
          <a:p>
            <a:r>
              <a:rPr lang="en-SG" sz="1100" dirty="0">
                <a:solidFill>
                  <a:srgbClr val="003C71"/>
                </a:solidFill>
              </a:rPr>
              <a:t>https://youtu.be/FloMHMOU5Bs</a:t>
            </a:r>
          </a:p>
        </p:txBody>
      </p:sp>
    </p:spTree>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444"/>
        <p:cNvGrpSpPr/>
        <p:nvPr/>
      </p:nvGrpSpPr>
      <p:grpSpPr>
        <a:xfrm>
          <a:off x="0" y="0"/>
          <a:ext cx="0" cy="0"/>
          <a:chOff x="0" y="0"/>
          <a:chExt cx="0" cy="0"/>
        </a:xfrm>
      </p:grpSpPr>
      <p:pic>
        <p:nvPicPr>
          <p:cNvPr id="4445" name="Google Shape;4445;p103"/>
          <p:cNvPicPr preferRelativeResize="0"/>
          <p:nvPr/>
        </p:nvPicPr>
        <p:blipFill>
          <a:blip r:embed="rId3">
            <a:alphaModFix/>
          </a:blip>
          <a:stretch>
            <a:fillRect/>
          </a:stretch>
        </p:blipFill>
        <p:spPr>
          <a:xfrm>
            <a:off x="304800" y="216639"/>
            <a:ext cx="8839200" cy="4449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 y="2009002"/>
            <a:ext cx="9124950" cy="1021556"/>
          </a:xfrm>
        </p:spPr>
        <p:txBody>
          <a:bodyPr anchor="ctr"/>
          <a:lstStyle/>
          <a:p>
            <a:pPr algn="ctr"/>
            <a:r>
              <a:rPr lang="en-US" sz="8000" b="1" dirty="0">
                <a:latin typeface="Intel Clear Pro" panose="020B0804020202060201" pitchFamily="34" charset="0"/>
                <a:ea typeface="Intel Clear Pro" panose="020B0804020202060201" pitchFamily="34" charset="0"/>
                <a:cs typeface="Intel Clear Pro" panose="020B0804020202060201" pitchFamily="34" charset="0"/>
              </a:rPr>
              <a:t>AI Project Cycle</a:t>
            </a:r>
          </a:p>
        </p:txBody>
      </p:sp>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4294967295"/>
          </p:nvPr>
        </p:nvSpPr>
        <p:spPr>
          <a:xfrm>
            <a:off x="7010400" y="4824413"/>
            <a:ext cx="2133600" cy="273050"/>
          </a:xfrm>
        </p:spPr>
        <p:txBody>
          <a:bodyPr/>
          <a:lstStyle/>
          <a:p>
            <a:pPr defTabSz="457189">
              <a:defRPr/>
            </a:pPr>
            <a:fld id="{EE2556C5-CE8C-6547-B838-EA80C61A4AF7}" type="slidenum">
              <a:rPr lang="en-US">
                <a:solidFill>
                  <a:prstClr val="white"/>
                </a:solidFill>
                <a:latin typeface="Intel Clear"/>
              </a:rPr>
              <a:pPr defTabSz="457189">
                <a:defRPr/>
              </a:pPr>
              <a:t>12</a:t>
            </a:fld>
            <a:endParaRPr lang="en-US" dirty="0">
              <a:solidFill>
                <a:prstClr val="white"/>
              </a:solidFill>
              <a:latin typeface="Intel Clear"/>
            </a:endParaRPr>
          </a:p>
        </p:txBody>
      </p:sp>
      <p:sp>
        <p:nvSpPr>
          <p:cNvPr id="5" name="Rectangle 4"/>
          <p:cNvSpPr/>
          <p:nvPr/>
        </p:nvSpPr>
        <p:spPr>
          <a:xfrm>
            <a:off x="0" y="4858482"/>
            <a:ext cx="8105776" cy="184666"/>
          </a:xfrm>
          <a:prstGeom prst="rect">
            <a:avLst/>
          </a:prstGeom>
        </p:spPr>
        <p:txBody>
          <a:bodyPr wrap="square" anchor="ctr">
            <a:spAutoFit/>
          </a:bodyPr>
          <a:lstStyle/>
          <a:p>
            <a:r>
              <a:rPr lang="en-SG" sz="600" dirty="0">
                <a:solidFill>
                  <a:schemeClr val="bg1"/>
                </a:solidFill>
              </a:rPr>
              <a:t>Copyright © 2019 Intel Corporation. All rights reserved. Intel and the Intel logo are trademarks of Intel Corporation in the U.S. and/or other countries. *Other names and brands may be claimed as the property of others.</a:t>
            </a:r>
          </a:p>
        </p:txBody>
      </p:sp>
    </p:spTree>
    <p:extLst>
      <p:ext uri="{BB962C8B-B14F-4D97-AF65-F5344CB8AC3E}">
        <p14:creationId xmlns:p14="http://schemas.microsoft.com/office/powerpoint/2010/main" val="321641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13</a:t>
            </a:fld>
            <a:endParaRPr lang="en-US" dirty="0">
              <a:solidFill>
                <a:prstClr val="white"/>
              </a:solidFill>
              <a:latin typeface="Intel Clear"/>
            </a:endParaRPr>
          </a:p>
        </p:txBody>
      </p:sp>
      <p:sp>
        <p:nvSpPr>
          <p:cNvPr id="5" name="Title 2"/>
          <p:cNvSpPr>
            <a:spLocks noGrp="1"/>
          </p:cNvSpPr>
          <p:nvPr>
            <p:ph type="title"/>
          </p:nvPr>
        </p:nvSpPr>
        <p:spPr>
          <a:xfrm>
            <a:off x="455613" y="308848"/>
            <a:ext cx="8229600" cy="868680"/>
          </a:xfrm>
        </p:spPr>
        <p:txBody>
          <a:bodyPr/>
          <a:lstStyle/>
          <a:p>
            <a:r>
              <a:rPr lang="en-US" b="1" dirty="0"/>
              <a:t>AI Project Cycle</a:t>
            </a:r>
            <a:endParaRPr lang="en-SG" b="1" dirty="0"/>
          </a:p>
        </p:txBody>
      </p:sp>
      <p:sp>
        <p:nvSpPr>
          <p:cNvPr id="7" name="Rectangle 6"/>
          <p:cNvSpPr/>
          <p:nvPr/>
        </p:nvSpPr>
        <p:spPr>
          <a:xfrm>
            <a:off x="0" y="4858482"/>
            <a:ext cx="8105776" cy="184666"/>
          </a:xfrm>
          <a:prstGeom prst="rect">
            <a:avLst/>
          </a:prstGeom>
        </p:spPr>
        <p:txBody>
          <a:bodyPr wrap="square" anchor="ctr">
            <a:spAutoFit/>
          </a:bodyPr>
          <a:lstStyle/>
          <a:p>
            <a:r>
              <a:rPr lang="en-SG" sz="600" dirty="0">
                <a:solidFill>
                  <a:schemeClr val="bg1"/>
                </a:solidFill>
              </a:rPr>
              <a:t>Copyright © 2019 Intel Corporation. All rights reserved. Intel and the Intel logo are trademarks of Intel Corporation in the U.S. and/or other countries. *Other names and brands may be claimed as the property of others.</a:t>
            </a:r>
          </a:p>
        </p:txBody>
      </p:sp>
      <p:sp>
        <p:nvSpPr>
          <p:cNvPr id="8" name="Google Shape;4141;p43"/>
          <p:cNvSpPr/>
          <p:nvPr/>
        </p:nvSpPr>
        <p:spPr>
          <a:xfrm>
            <a:off x="187523" y="1261140"/>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42;p43"/>
          <p:cNvSpPr/>
          <p:nvPr/>
        </p:nvSpPr>
        <p:spPr>
          <a:xfrm>
            <a:off x="1612142" y="2579168"/>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43;p43"/>
          <p:cNvSpPr/>
          <p:nvPr/>
        </p:nvSpPr>
        <p:spPr>
          <a:xfrm>
            <a:off x="3036761" y="1261140"/>
            <a:ext cx="1439426" cy="1411586"/>
          </a:xfrm>
          <a:prstGeom prst="ellipse">
            <a:avLst/>
          </a:prstGeom>
          <a:solidFill>
            <a:schemeClr val="accent1"/>
          </a:solidFill>
          <a:ln w="5715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44;p43"/>
          <p:cNvSpPr/>
          <p:nvPr/>
        </p:nvSpPr>
        <p:spPr>
          <a:xfrm>
            <a:off x="4461380" y="2579168"/>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45;p43"/>
          <p:cNvSpPr/>
          <p:nvPr/>
        </p:nvSpPr>
        <p:spPr>
          <a:xfrm>
            <a:off x="5848657" y="1261140"/>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4146;p43"/>
          <p:cNvSpPr txBox="1"/>
          <p:nvPr/>
        </p:nvSpPr>
        <p:spPr>
          <a:xfrm>
            <a:off x="352789" y="1699783"/>
            <a:ext cx="11088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Problem Scoping</a:t>
            </a:r>
            <a:endParaRPr sz="1600" b="1" dirty="0">
              <a:solidFill>
                <a:schemeClr val="bg1"/>
              </a:solidFill>
              <a:latin typeface="Open Sans"/>
              <a:ea typeface="Open Sans"/>
              <a:cs typeface="Open Sans"/>
              <a:sym typeface="Open Sans"/>
            </a:endParaRPr>
          </a:p>
        </p:txBody>
      </p:sp>
      <p:sp>
        <p:nvSpPr>
          <p:cNvPr id="14" name="Google Shape;4147;p43"/>
          <p:cNvSpPr txBox="1"/>
          <p:nvPr/>
        </p:nvSpPr>
        <p:spPr>
          <a:xfrm>
            <a:off x="1620405" y="2980570"/>
            <a:ext cx="14229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Data Acquisition</a:t>
            </a:r>
            <a:endParaRPr sz="1600" b="1" dirty="0">
              <a:solidFill>
                <a:schemeClr val="bg1"/>
              </a:solidFill>
              <a:latin typeface="Open Sans"/>
              <a:ea typeface="Open Sans"/>
              <a:cs typeface="Open Sans"/>
              <a:sym typeface="Open Sans"/>
            </a:endParaRPr>
          </a:p>
        </p:txBody>
      </p:sp>
      <p:sp>
        <p:nvSpPr>
          <p:cNvPr id="15" name="Google Shape;4148;p43"/>
          <p:cNvSpPr txBox="1"/>
          <p:nvPr/>
        </p:nvSpPr>
        <p:spPr>
          <a:xfrm>
            <a:off x="3045024" y="1699783"/>
            <a:ext cx="14229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Data Exploration</a:t>
            </a:r>
            <a:endParaRPr sz="1600" b="1" dirty="0">
              <a:solidFill>
                <a:schemeClr val="bg1"/>
              </a:solidFill>
              <a:latin typeface="Open Sans"/>
              <a:ea typeface="Open Sans"/>
              <a:cs typeface="Open Sans"/>
              <a:sym typeface="Open Sans"/>
            </a:endParaRPr>
          </a:p>
        </p:txBody>
      </p:sp>
      <p:sp>
        <p:nvSpPr>
          <p:cNvPr id="16" name="Google Shape;4149;p43"/>
          <p:cNvSpPr txBox="1"/>
          <p:nvPr/>
        </p:nvSpPr>
        <p:spPr>
          <a:xfrm>
            <a:off x="4550494" y="2980570"/>
            <a:ext cx="12612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Modeling</a:t>
            </a:r>
            <a:endParaRPr sz="1600" b="1" dirty="0">
              <a:solidFill>
                <a:schemeClr val="bg1"/>
              </a:solidFill>
              <a:latin typeface="Open Sans"/>
              <a:ea typeface="Open Sans"/>
              <a:cs typeface="Open Sans"/>
              <a:sym typeface="Open Sans"/>
            </a:endParaRPr>
          </a:p>
        </p:txBody>
      </p:sp>
      <p:sp>
        <p:nvSpPr>
          <p:cNvPr id="17" name="Google Shape;4150;p43"/>
          <p:cNvSpPr txBox="1"/>
          <p:nvPr/>
        </p:nvSpPr>
        <p:spPr>
          <a:xfrm>
            <a:off x="5937770" y="1699783"/>
            <a:ext cx="12612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Evaluat</a:t>
            </a:r>
            <a:r>
              <a:rPr lang="en-SG" sz="1600" b="1" dirty="0">
                <a:solidFill>
                  <a:schemeClr val="bg1"/>
                </a:solidFill>
                <a:latin typeface="Open Sans"/>
                <a:ea typeface="Open Sans"/>
                <a:cs typeface="Open Sans"/>
                <a:sym typeface="Open Sans"/>
              </a:rPr>
              <a:t>ion</a:t>
            </a:r>
            <a:endParaRPr sz="1600" b="1" dirty="0">
              <a:solidFill>
                <a:schemeClr val="bg1"/>
              </a:solidFill>
              <a:latin typeface="Open Sans"/>
              <a:ea typeface="Open Sans"/>
              <a:cs typeface="Open Sans"/>
              <a:sym typeface="Open Sans"/>
            </a:endParaRPr>
          </a:p>
        </p:txBody>
      </p:sp>
      <p:sp>
        <p:nvSpPr>
          <p:cNvPr id="22" name="Google Shape;4155;p43"/>
          <p:cNvSpPr/>
          <p:nvPr/>
        </p:nvSpPr>
        <p:spPr>
          <a:xfrm>
            <a:off x="7385420" y="2465901"/>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56;p43"/>
          <p:cNvSpPr txBox="1"/>
          <p:nvPr/>
        </p:nvSpPr>
        <p:spPr>
          <a:xfrm>
            <a:off x="7288083" y="2892314"/>
            <a:ext cx="16341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Deployment</a:t>
            </a:r>
            <a:endParaRPr sz="1600" b="1" dirty="0">
              <a:solidFill>
                <a:schemeClr val="bg1"/>
              </a:solidFill>
              <a:latin typeface="Open Sans"/>
              <a:ea typeface="Open Sans"/>
              <a:cs typeface="Open Sans"/>
              <a:sym typeface="Open Sans"/>
            </a:endParaRPr>
          </a:p>
        </p:txBody>
      </p:sp>
      <p:sp>
        <p:nvSpPr>
          <p:cNvPr id="56" name="Right Arrow 55"/>
          <p:cNvSpPr/>
          <p:nvPr/>
        </p:nvSpPr>
        <p:spPr>
          <a:xfrm rot="2620770">
            <a:off x="1447432" y="2473842"/>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ight Arrow 56"/>
          <p:cNvSpPr/>
          <p:nvPr/>
        </p:nvSpPr>
        <p:spPr>
          <a:xfrm rot="2620770">
            <a:off x="4303214" y="2459664"/>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ight Arrow 57"/>
          <p:cNvSpPr/>
          <p:nvPr/>
        </p:nvSpPr>
        <p:spPr>
          <a:xfrm rot="2620770">
            <a:off x="7115110" y="2431310"/>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ight Arrow 58"/>
          <p:cNvSpPr/>
          <p:nvPr/>
        </p:nvSpPr>
        <p:spPr>
          <a:xfrm rot="18797427">
            <a:off x="2863787" y="2384238"/>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ight Arrow 59"/>
          <p:cNvSpPr/>
          <p:nvPr/>
        </p:nvSpPr>
        <p:spPr>
          <a:xfrm rot="18797427">
            <a:off x="5727833" y="2411723"/>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594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 y="2009002"/>
            <a:ext cx="9124950" cy="1021556"/>
          </a:xfrm>
        </p:spPr>
        <p:txBody>
          <a:bodyPr anchor="ctr"/>
          <a:lstStyle/>
          <a:p>
            <a:pPr algn="ctr"/>
            <a:r>
              <a:rPr lang="en-US" sz="8000" b="1" dirty="0">
                <a:latin typeface="Intel Clear Pro" panose="020B0804020202060201" pitchFamily="34" charset="0"/>
                <a:ea typeface="Intel Clear Pro" panose="020B0804020202060201" pitchFamily="34" charset="0"/>
                <a:cs typeface="Intel Clear Pro" panose="020B0804020202060201" pitchFamily="34" charset="0"/>
              </a:rPr>
              <a:t>Data Visualization</a:t>
            </a:r>
          </a:p>
        </p:txBody>
      </p:sp>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4294967295"/>
          </p:nvPr>
        </p:nvSpPr>
        <p:spPr>
          <a:xfrm>
            <a:off x="7010400" y="4824413"/>
            <a:ext cx="2133600" cy="273050"/>
          </a:xfrm>
        </p:spPr>
        <p:txBody>
          <a:bodyPr/>
          <a:lstStyle/>
          <a:p>
            <a:pPr defTabSz="457189">
              <a:defRPr/>
            </a:pPr>
            <a:fld id="{EE2556C5-CE8C-6547-B838-EA80C61A4AF7}" type="slidenum">
              <a:rPr lang="en-US">
                <a:solidFill>
                  <a:prstClr val="white"/>
                </a:solidFill>
                <a:latin typeface="Intel Clear"/>
              </a:rPr>
              <a:pPr defTabSz="457189">
                <a:defRPr/>
              </a:pPr>
              <a:t>14</a:t>
            </a:fld>
            <a:endParaRPr lang="en-US" dirty="0">
              <a:solidFill>
                <a:prstClr val="white"/>
              </a:solidFill>
              <a:latin typeface="Intel Clear"/>
            </a:endParaRPr>
          </a:p>
        </p:txBody>
      </p:sp>
      <p:sp>
        <p:nvSpPr>
          <p:cNvPr id="5" name="Rectangle 4"/>
          <p:cNvSpPr/>
          <p:nvPr/>
        </p:nvSpPr>
        <p:spPr>
          <a:xfrm>
            <a:off x="0" y="4858482"/>
            <a:ext cx="8105776" cy="184666"/>
          </a:xfrm>
          <a:prstGeom prst="rect">
            <a:avLst/>
          </a:prstGeom>
        </p:spPr>
        <p:txBody>
          <a:bodyPr wrap="square" anchor="ctr">
            <a:spAutoFit/>
          </a:bodyPr>
          <a:lstStyle/>
          <a:p>
            <a:r>
              <a:rPr lang="en-SG" sz="600" dirty="0">
                <a:solidFill>
                  <a:schemeClr val="bg1"/>
                </a:solidFill>
              </a:rPr>
              <a:t>Copyright © 2019 Intel Corporation. All rights reserved. Intel and the Intel logo are trademarks of Intel Corporation in the U.S. and/or other countries. *Other names and brands may be claimed as the property of others.</a:t>
            </a:r>
          </a:p>
        </p:txBody>
      </p:sp>
    </p:spTree>
    <p:extLst>
      <p:ext uri="{BB962C8B-B14F-4D97-AF65-F5344CB8AC3E}">
        <p14:creationId xmlns:p14="http://schemas.microsoft.com/office/powerpoint/2010/main" val="4240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15</a:t>
            </a:fld>
            <a:endParaRPr lang="en-US" dirty="0">
              <a:solidFill>
                <a:prstClr val="white"/>
              </a:solidFill>
              <a:latin typeface="Intel Clear"/>
            </a:endParaRPr>
          </a:p>
        </p:txBody>
      </p:sp>
      <p:sp>
        <p:nvSpPr>
          <p:cNvPr id="5" name="Title 2"/>
          <p:cNvSpPr>
            <a:spLocks noGrp="1"/>
          </p:cNvSpPr>
          <p:nvPr>
            <p:ph type="title"/>
          </p:nvPr>
        </p:nvSpPr>
        <p:spPr>
          <a:xfrm>
            <a:off x="455613" y="308848"/>
            <a:ext cx="8229600" cy="868680"/>
          </a:xfrm>
        </p:spPr>
        <p:txBody>
          <a:bodyPr/>
          <a:lstStyle/>
          <a:p>
            <a:r>
              <a:rPr lang="en-US" b="1" dirty="0"/>
              <a:t>How Do We Identify Outliers Or Errors?</a:t>
            </a:r>
            <a:endParaRPr lang="en-SG" b="1" dirty="0"/>
          </a:p>
        </p:txBody>
      </p:sp>
      <p:sp>
        <p:nvSpPr>
          <p:cNvPr id="6" name="Google Shape;4212;p50"/>
          <p:cNvSpPr txBox="1">
            <a:spLocks/>
          </p:cNvSpPr>
          <p:nvPr/>
        </p:nvSpPr>
        <p:spPr>
          <a:xfrm>
            <a:off x="512476" y="777748"/>
            <a:ext cx="7593300" cy="1670175"/>
          </a:xfrm>
          <a:prstGeom prst="rect">
            <a:avLst/>
          </a:prstGeom>
        </p:spPr>
        <p:txBody>
          <a:bodyPr spcFirstLastPara="1" wrap="square" lIns="91425" tIns="91425" rIns="91425" bIns="91425" anchor="t"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38000"/>
              </a:lnSpc>
              <a:spcBef>
                <a:spcPts val="600"/>
              </a:spcBef>
              <a:buClr>
                <a:schemeClr val="dk1"/>
              </a:buClr>
              <a:buSzPts val="1100"/>
              <a:buFont typeface="Arial"/>
              <a:buNone/>
            </a:pPr>
            <a:r>
              <a:rPr lang="en-GB" b="1" dirty="0">
                <a:solidFill>
                  <a:schemeClr val="accent1"/>
                </a:solidFill>
              </a:rPr>
              <a:t>Utilise simple visualization tools (</a:t>
            </a:r>
            <a:r>
              <a:rPr lang="en-GB" b="1" dirty="0" err="1">
                <a:solidFill>
                  <a:schemeClr val="accent1"/>
                </a:solidFill>
              </a:rPr>
              <a:t>Matplotlib</a:t>
            </a:r>
            <a:r>
              <a:rPr lang="en-GB" b="1" dirty="0">
                <a:solidFill>
                  <a:schemeClr val="accent1"/>
                </a:solidFill>
              </a:rPr>
              <a:t> library)</a:t>
            </a:r>
          </a:p>
          <a:p>
            <a:pPr marL="412750" indent="-285750">
              <a:lnSpc>
                <a:spcPct val="138000"/>
              </a:lnSpc>
              <a:spcBef>
                <a:spcPts val="600"/>
              </a:spcBef>
              <a:buSzPts val="1600"/>
              <a:buFont typeface="Wingdings" panose="05000000000000000000" pitchFamily="2" charset="2"/>
              <a:buChar char="§"/>
            </a:pPr>
            <a:r>
              <a:rPr lang="en-GB" sz="1600" dirty="0">
                <a:solidFill>
                  <a:schemeClr val="tx1"/>
                </a:solidFill>
              </a:rPr>
              <a:t>Box plots: Visualize percentile values and interquartile range</a:t>
            </a:r>
          </a:p>
          <a:p>
            <a:pPr marL="412750" indent="-285750">
              <a:lnSpc>
                <a:spcPct val="138000"/>
              </a:lnSpc>
              <a:spcBef>
                <a:spcPts val="0"/>
              </a:spcBef>
              <a:buSzPts val="1600"/>
              <a:buFont typeface="Wingdings" panose="05000000000000000000" pitchFamily="2" charset="2"/>
              <a:buChar char="§"/>
            </a:pPr>
            <a:r>
              <a:rPr lang="en-GB" sz="1600" dirty="0">
                <a:solidFill>
                  <a:schemeClr val="tx1"/>
                </a:solidFill>
              </a:rPr>
              <a:t>Histograms: Understand the distribution based on bin sizes</a:t>
            </a:r>
          </a:p>
          <a:p>
            <a:pPr marL="412750" indent="-285750">
              <a:lnSpc>
                <a:spcPct val="138000"/>
              </a:lnSpc>
              <a:spcBef>
                <a:spcPts val="0"/>
              </a:spcBef>
              <a:buSzPts val="1600"/>
              <a:buFont typeface="Wingdings" panose="05000000000000000000" pitchFamily="2" charset="2"/>
              <a:buChar char="§"/>
            </a:pPr>
            <a:r>
              <a:rPr lang="en-GB" sz="1600" dirty="0">
                <a:solidFill>
                  <a:schemeClr val="tx1"/>
                </a:solidFill>
              </a:rPr>
              <a:t>Scatterplots: Identify data points that are far apart from each other</a:t>
            </a:r>
          </a:p>
          <a:p>
            <a:pPr>
              <a:lnSpc>
                <a:spcPct val="138000"/>
              </a:lnSpc>
              <a:spcBef>
                <a:spcPts val="600"/>
              </a:spcBef>
              <a:buClr>
                <a:schemeClr val="dk1"/>
              </a:buClr>
              <a:buSzPts val="1100"/>
              <a:buFont typeface="Arial"/>
              <a:buNone/>
            </a:pPr>
            <a:endParaRPr lang="en-GB" sz="1600" dirty="0">
              <a:solidFill>
                <a:schemeClr val="tx1"/>
              </a:solidFill>
            </a:endParaRPr>
          </a:p>
          <a:p>
            <a:pPr>
              <a:lnSpc>
                <a:spcPct val="138000"/>
              </a:lnSpc>
              <a:spcBef>
                <a:spcPts val="600"/>
              </a:spcBef>
            </a:pPr>
            <a:endParaRPr lang="en-GB" sz="1600" dirty="0">
              <a:solidFill>
                <a:schemeClr val="accent1"/>
              </a:solidFill>
            </a:endParaRPr>
          </a:p>
        </p:txBody>
      </p:sp>
      <p:pic>
        <p:nvPicPr>
          <p:cNvPr id="8" name="Google Shape;4209;p50"/>
          <p:cNvPicPr preferRelativeResize="0"/>
          <p:nvPr/>
        </p:nvPicPr>
        <p:blipFill rotWithShape="1">
          <a:blip r:embed="rId3">
            <a:alphaModFix/>
          </a:blip>
          <a:srcRect/>
          <a:stretch/>
        </p:blipFill>
        <p:spPr>
          <a:xfrm>
            <a:off x="609639" y="2688624"/>
            <a:ext cx="1893381" cy="1991035"/>
          </a:xfrm>
          <a:prstGeom prst="rect">
            <a:avLst/>
          </a:prstGeom>
          <a:noFill/>
          <a:ln>
            <a:noFill/>
          </a:ln>
        </p:spPr>
      </p:pic>
      <p:pic>
        <p:nvPicPr>
          <p:cNvPr id="9" name="Google Shape;4210;p50"/>
          <p:cNvPicPr preferRelativeResize="0"/>
          <p:nvPr/>
        </p:nvPicPr>
        <p:blipFill rotWithShape="1">
          <a:blip r:embed="rId4">
            <a:alphaModFix/>
          </a:blip>
          <a:srcRect/>
          <a:stretch/>
        </p:blipFill>
        <p:spPr>
          <a:xfrm>
            <a:off x="2626847" y="2701717"/>
            <a:ext cx="3090054" cy="1964832"/>
          </a:xfrm>
          <a:prstGeom prst="rect">
            <a:avLst/>
          </a:prstGeom>
          <a:noFill/>
          <a:ln>
            <a:noFill/>
          </a:ln>
        </p:spPr>
      </p:pic>
      <p:pic>
        <p:nvPicPr>
          <p:cNvPr id="10" name="Google Shape;4211;p50"/>
          <p:cNvPicPr preferRelativeResize="0"/>
          <p:nvPr/>
        </p:nvPicPr>
        <p:blipFill rotWithShape="1">
          <a:blip r:embed="rId5">
            <a:alphaModFix/>
          </a:blip>
          <a:srcRect/>
          <a:stretch/>
        </p:blipFill>
        <p:spPr>
          <a:xfrm>
            <a:off x="5840719" y="2701723"/>
            <a:ext cx="2941278" cy="1964825"/>
          </a:xfrm>
          <a:prstGeom prst="rect">
            <a:avLst/>
          </a:prstGeom>
          <a:noFill/>
          <a:ln>
            <a:noFill/>
          </a:ln>
        </p:spPr>
      </p:pic>
    </p:spTree>
    <p:extLst>
      <p:ext uri="{BB962C8B-B14F-4D97-AF65-F5344CB8AC3E}">
        <p14:creationId xmlns:p14="http://schemas.microsoft.com/office/powerpoint/2010/main" val="330907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16</a:t>
            </a:fld>
            <a:endParaRPr lang="en-US" dirty="0">
              <a:solidFill>
                <a:prstClr val="white"/>
              </a:solidFill>
              <a:latin typeface="Intel Clear"/>
            </a:endParaRPr>
          </a:p>
        </p:txBody>
      </p:sp>
      <p:sp>
        <p:nvSpPr>
          <p:cNvPr id="5" name="Title 2"/>
          <p:cNvSpPr>
            <a:spLocks noGrp="1"/>
          </p:cNvSpPr>
          <p:nvPr>
            <p:ph type="title"/>
          </p:nvPr>
        </p:nvSpPr>
        <p:spPr>
          <a:xfrm>
            <a:off x="455613" y="308848"/>
            <a:ext cx="8229600" cy="868680"/>
          </a:xfrm>
        </p:spPr>
        <p:txBody>
          <a:bodyPr/>
          <a:lstStyle/>
          <a:p>
            <a:r>
              <a:rPr lang="en-US" b="1" dirty="0"/>
              <a:t>Scatter Plot</a:t>
            </a:r>
            <a:endParaRPr lang="en-SG" b="1" dirty="0"/>
          </a:p>
        </p:txBody>
      </p:sp>
      <p:pic>
        <p:nvPicPr>
          <p:cNvPr id="11" name="Google Shape;4218;p51"/>
          <p:cNvPicPr preferRelativeResize="0"/>
          <p:nvPr/>
        </p:nvPicPr>
        <p:blipFill>
          <a:blip r:embed="rId3">
            <a:alphaModFix/>
          </a:blip>
          <a:stretch>
            <a:fillRect/>
          </a:stretch>
        </p:blipFill>
        <p:spPr>
          <a:xfrm>
            <a:off x="1956275" y="713099"/>
            <a:ext cx="5235100" cy="3906525"/>
          </a:xfrm>
          <a:prstGeom prst="rect">
            <a:avLst/>
          </a:prstGeom>
          <a:noFill/>
          <a:ln>
            <a:noFill/>
          </a:ln>
        </p:spPr>
      </p:pic>
    </p:spTree>
    <p:extLst>
      <p:ext uri="{BB962C8B-B14F-4D97-AF65-F5344CB8AC3E}">
        <p14:creationId xmlns:p14="http://schemas.microsoft.com/office/powerpoint/2010/main" val="173778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17</a:t>
            </a:fld>
            <a:endParaRPr lang="en-US" dirty="0">
              <a:solidFill>
                <a:prstClr val="white"/>
              </a:solidFill>
              <a:latin typeface="Intel Clear"/>
            </a:endParaRPr>
          </a:p>
        </p:txBody>
      </p:sp>
      <p:sp>
        <p:nvSpPr>
          <p:cNvPr id="5" name="Title 2"/>
          <p:cNvSpPr>
            <a:spLocks noGrp="1"/>
          </p:cNvSpPr>
          <p:nvPr>
            <p:ph type="title"/>
          </p:nvPr>
        </p:nvSpPr>
        <p:spPr>
          <a:xfrm>
            <a:off x="455613" y="308848"/>
            <a:ext cx="8229600" cy="868680"/>
          </a:xfrm>
        </p:spPr>
        <p:txBody>
          <a:bodyPr/>
          <a:lstStyle/>
          <a:p>
            <a:r>
              <a:rPr lang="en-US" b="1" dirty="0"/>
              <a:t>Bar Chart</a:t>
            </a:r>
            <a:endParaRPr lang="en-SG" b="1" dirty="0"/>
          </a:p>
        </p:txBody>
      </p:sp>
      <p:pic>
        <p:nvPicPr>
          <p:cNvPr id="6" name="Google Shape;4224;p52"/>
          <p:cNvPicPr preferRelativeResize="0"/>
          <p:nvPr/>
        </p:nvPicPr>
        <p:blipFill>
          <a:blip r:embed="rId3">
            <a:alphaModFix/>
          </a:blip>
          <a:stretch>
            <a:fillRect/>
          </a:stretch>
        </p:blipFill>
        <p:spPr>
          <a:xfrm>
            <a:off x="2169725" y="879225"/>
            <a:ext cx="4804550" cy="3603400"/>
          </a:xfrm>
          <a:prstGeom prst="rect">
            <a:avLst/>
          </a:prstGeom>
          <a:noFill/>
          <a:ln>
            <a:noFill/>
          </a:ln>
        </p:spPr>
      </p:pic>
    </p:spTree>
    <p:extLst>
      <p:ext uri="{BB962C8B-B14F-4D97-AF65-F5344CB8AC3E}">
        <p14:creationId xmlns:p14="http://schemas.microsoft.com/office/powerpoint/2010/main" val="18236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18</a:t>
            </a:fld>
            <a:endParaRPr lang="en-US" dirty="0">
              <a:solidFill>
                <a:prstClr val="white"/>
              </a:solidFill>
              <a:latin typeface="Intel Clear"/>
            </a:endParaRPr>
          </a:p>
        </p:txBody>
      </p:sp>
      <p:sp>
        <p:nvSpPr>
          <p:cNvPr id="5" name="Title 2"/>
          <p:cNvSpPr>
            <a:spLocks noGrp="1"/>
          </p:cNvSpPr>
          <p:nvPr>
            <p:ph type="title"/>
          </p:nvPr>
        </p:nvSpPr>
        <p:spPr>
          <a:xfrm>
            <a:off x="455613" y="308848"/>
            <a:ext cx="8229600" cy="868680"/>
          </a:xfrm>
        </p:spPr>
        <p:txBody>
          <a:bodyPr/>
          <a:lstStyle/>
          <a:p>
            <a:r>
              <a:rPr lang="en-US" b="1" dirty="0"/>
              <a:t>Histogram</a:t>
            </a:r>
            <a:endParaRPr lang="en-SG" b="1" dirty="0"/>
          </a:p>
        </p:txBody>
      </p:sp>
      <p:pic>
        <p:nvPicPr>
          <p:cNvPr id="6" name="Google Shape;4230;p53"/>
          <p:cNvPicPr preferRelativeResize="0"/>
          <p:nvPr/>
        </p:nvPicPr>
        <p:blipFill>
          <a:blip r:embed="rId3">
            <a:alphaModFix/>
          </a:blip>
          <a:stretch>
            <a:fillRect/>
          </a:stretch>
        </p:blipFill>
        <p:spPr>
          <a:xfrm>
            <a:off x="2419338" y="817500"/>
            <a:ext cx="4762525" cy="3571900"/>
          </a:xfrm>
          <a:prstGeom prst="rect">
            <a:avLst/>
          </a:prstGeom>
          <a:noFill/>
          <a:ln>
            <a:noFill/>
          </a:ln>
        </p:spPr>
      </p:pic>
    </p:spTree>
    <p:extLst>
      <p:ext uri="{BB962C8B-B14F-4D97-AF65-F5344CB8AC3E}">
        <p14:creationId xmlns:p14="http://schemas.microsoft.com/office/powerpoint/2010/main" val="18236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19</a:t>
            </a:fld>
            <a:endParaRPr lang="en-US" dirty="0">
              <a:solidFill>
                <a:prstClr val="white"/>
              </a:solidFill>
              <a:latin typeface="Intel Clear"/>
            </a:endParaRPr>
          </a:p>
        </p:txBody>
      </p:sp>
      <p:sp>
        <p:nvSpPr>
          <p:cNvPr id="5" name="Title 2"/>
          <p:cNvSpPr>
            <a:spLocks noGrp="1"/>
          </p:cNvSpPr>
          <p:nvPr>
            <p:ph type="title"/>
          </p:nvPr>
        </p:nvSpPr>
        <p:spPr>
          <a:xfrm>
            <a:off x="455613" y="308848"/>
            <a:ext cx="8229600" cy="868680"/>
          </a:xfrm>
        </p:spPr>
        <p:txBody>
          <a:bodyPr/>
          <a:lstStyle/>
          <a:p>
            <a:r>
              <a:rPr lang="en-US" b="1" dirty="0"/>
              <a:t>Box Plot</a:t>
            </a:r>
            <a:endParaRPr lang="en-SG" b="1" dirty="0"/>
          </a:p>
        </p:txBody>
      </p:sp>
      <p:pic>
        <p:nvPicPr>
          <p:cNvPr id="6" name="Google Shape;4237;p54"/>
          <p:cNvPicPr preferRelativeResize="0"/>
          <p:nvPr/>
        </p:nvPicPr>
        <p:blipFill>
          <a:blip r:embed="rId3">
            <a:alphaModFix/>
          </a:blip>
          <a:stretch>
            <a:fillRect/>
          </a:stretch>
        </p:blipFill>
        <p:spPr>
          <a:xfrm>
            <a:off x="564488" y="824925"/>
            <a:ext cx="8148375" cy="3621500"/>
          </a:xfrm>
          <a:prstGeom prst="rect">
            <a:avLst/>
          </a:prstGeom>
          <a:noFill/>
          <a:ln>
            <a:noFill/>
          </a:ln>
        </p:spPr>
      </p:pic>
    </p:spTree>
    <p:extLst>
      <p:ext uri="{BB962C8B-B14F-4D97-AF65-F5344CB8AC3E}">
        <p14:creationId xmlns:p14="http://schemas.microsoft.com/office/powerpoint/2010/main" val="18236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A4F73DAB-7359-40D8-B4C8-439B4E5E2CE8}"/>
              </a:ext>
            </a:extLst>
          </p:cNvPr>
          <p:cNvSpPr>
            <a:spLocks noGrp="1"/>
          </p:cNvSpPr>
          <p:nvPr>
            <p:ph type="title"/>
          </p:nvPr>
        </p:nvSpPr>
        <p:spPr/>
        <p:txBody>
          <a:bodyPr/>
          <a:lstStyle/>
          <a:p>
            <a:r>
              <a:rPr lang="en-SG" sz="3200" dirty="0"/>
              <a:t>Learning Progression</a:t>
            </a:r>
            <a:endParaRPr lang="en-GB" sz="3200" dirty="0"/>
          </a:p>
        </p:txBody>
      </p:sp>
      <p:graphicFrame>
        <p:nvGraphicFramePr>
          <p:cNvPr id="7" name="Diagram 6">
            <a:extLst>
              <a:ext uri="{FF2B5EF4-FFF2-40B4-BE49-F238E27FC236}">
                <a16:creationId xmlns:a16="http://schemas.microsoft.com/office/drawing/2014/main" id="{178DC57D-356D-4535-A7DD-29CB1AFD2308}"/>
              </a:ext>
            </a:extLst>
          </p:cNvPr>
          <p:cNvGraphicFramePr/>
          <p:nvPr>
            <p:extLst>
              <p:ext uri="{D42A27DB-BD31-4B8C-83A1-F6EECF244321}">
                <p14:modId xmlns:p14="http://schemas.microsoft.com/office/powerpoint/2010/main" val="665586267"/>
              </p:ext>
            </p:extLst>
          </p:nvPr>
        </p:nvGraphicFramePr>
        <p:xfrm>
          <a:off x="-138546" y="-41564"/>
          <a:ext cx="9282545" cy="4865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Arrow: Right 8">
            <a:extLst>
              <a:ext uri="{FF2B5EF4-FFF2-40B4-BE49-F238E27FC236}">
                <a16:creationId xmlns:a16="http://schemas.microsoft.com/office/drawing/2014/main" id="{E221EB24-7605-42E3-8E8B-54A772F563CD}"/>
              </a:ext>
            </a:extLst>
          </p:cNvPr>
          <p:cNvSpPr/>
          <p:nvPr/>
        </p:nvSpPr>
        <p:spPr>
          <a:xfrm rot="1850568">
            <a:off x="893616" y="3232421"/>
            <a:ext cx="921328" cy="471055"/>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7536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 y="2009002"/>
            <a:ext cx="9124950" cy="1021556"/>
          </a:xfrm>
        </p:spPr>
        <p:txBody>
          <a:bodyPr anchor="ctr"/>
          <a:lstStyle/>
          <a:p>
            <a:pPr algn="ctr"/>
            <a:r>
              <a:rPr lang="en-US" sz="8000" b="1" dirty="0">
                <a:latin typeface="Intel Clear Pro" panose="020B0804020202060201" pitchFamily="34" charset="0"/>
                <a:ea typeface="Intel Clear Pro" panose="020B0804020202060201" pitchFamily="34" charset="0"/>
                <a:cs typeface="Intel Clear Pro" panose="020B0804020202060201" pitchFamily="34" charset="0"/>
              </a:rPr>
              <a:t>Hands-on</a:t>
            </a:r>
          </a:p>
        </p:txBody>
      </p:sp>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4294967295"/>
          </p:nvPr>
        </p:nvSpPr>
        <p:spPr>
          <a:xfrm>
            <a:off x="7010400" y="4824413"/>
            <a:ext cx="2133600" cy="273050"/>
          </a:xfrm>
        </p:spPr>
        <p:txBody>
          <a:bodyPr/>
          <a:lstStyle/>
          <a:p>
            <a:pPr defTabSz="457189">
              <a:defRPr/>
            </a:pPr>
            <a:fld id="{EE2556C5-CE8C-6547-B838-EA80C61A4AF7}" type="slidenum">
              <a:rPr lang="en-US">
                <a:solidFill>
                  <a:prstClr val="white"/>
                </a:solidFill>
                <a:latin typeface="Intel Clear"/>
              </a:rPr>
              <a:pPr defTabSz="457189">
                <a:defRPr/>
              </a:pPr>
              <a:t>20</a:t>
            </a:fld>
            <a:endParaRPr lang="en-US" dirty="0">
              <a:solidFill>
                <a:prstClr val="white"/>
              </a:solidFill>
              <a:latin typeface="Intel Clear"/>
            </a:endParaRPr>
          </a:p>
        </p:txBody>
      </p:sp>
      <p:sp>
        <p:nvSpPr>
          <p:cNvPr id="6" name="TextBox 5"/>
          <p:cNvSpPr txBox="1"/>
          <p:nvPr/>
        </p:nvSpPr>
        <p:spPr>
          <a:xfrm>
            <a:off x="2609850" y="3181351"/>
            <a:ext cx="3258905" cy="169277"/>
          </a:xfrm>
          <a:prstGeom prst="rect">
            <a:avLst/>
          </a:prstGeom>
          <a:noFill/>
        </p:spPr>
        <p:txBody>
          <a:bodyPr vert="horz" wrap="none" lIns="0" tIns="0" rIns="0" bIns="0" rtlCol="0">
            <a:spAutoFit/>
          </a:bodyPr>
          <a:lstStyle/>
          <a:p>
            <a:r>
              <a:rPr lang="en-SG" sz="1100" dirty="0">
                <a:solidFill>
                  <a:schemeClr val="bg1"/>
                </a:solidFill>
              </a:rPr>
              <a:t>[</a:t>
            </a:r>
            <a:r>
              <a:rPr lang="en-SG" sz="1100" dirty="0" err="1">
                <a:solidFill>
                  <a:schemeClr val="bg1"/>
                </a:solidFill>
              </a:rPr>
              <a:t>Jupyter</a:t>
            </a:r>
            <a:r>
              <a:rPr lang="en-SG" sz="1100" dirty="0">
                <a:solidFill>
                  <a:schemeClr val="bg1"/>
                </a:solidFill>
              </a:rPr>
              <a:t> Notebook – Chapter 1 - Data </a:t>
            </a:r>
            <a:r>
              <a:rPr lang="en-SG" sz="1100" dirty="0" err="1">
                <a:solidFill>
                  <a:schemeClr val="bg1"/>
                </a:solidFill>
              </a:rPr>
              <a:t>visualization.ipynb</a:t>
            </a:r>
            <a:r>
              <a:rPr lang="en-SG" sz="1100" dirty="0">
                <a:solidFill>
                  <a:schemeClr val="bg1"/>
                </a:solidFill>
              </a:rPr>
              <a:t> </a:t>
            </a:r>
          </a:p>
        </p:txBody>
      </p:sp>
    </p:spTree>
    <p:extLst>
      <p:ext uri="{BB962C8B-B14F-4D97-AF65-F5344CB8AC3E}">
        <p14:creationId xmlns:p14="http://schemas.microsoft.com/office/powerpoint/2010/main" val="2654245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21</a:t>
            </a:fld>
            <a:endParaRPr lang="en-US" dirty="0">
              <a:solidFill>
                <a:prstClr val="white"/>
              </a:solidFill>
              <a:latin typeface="Intel Clear"/>
            </a:endParaRPr>
          </a:p>
        </p:txBody>
      </p:sp>
      <p:sp>
        <p:nvSpPr>
          <p:cNvPr id="5" name="Title 2"/>
          <p:cNvSpPr>
            <a:spLocks noGrp="1"/>
          </p:cNvSpPr>
          <p:nvPr>
            <p:ph type="title"/>
          </p:nvPr>
        </p:nvSpPr>
        <p:spPr>
          <a:xfrm>
            <a:off x="455613" y="308848"/>
            <a:ext cx="8229600" cy="868680"/>
          </a:xfrm>
        </p:spPr>
        <p:txBody>
          <a:bodyPr/>
          <a:lstStyle/>
          <a:p>
            <a:r>
              <a:rPr lang="en-US" b="1" dirty="0"/>
              <a:t>AI Project Cycle</a:t>
            </a:r>
            <a:endParaRPr lang="en-SG" b="1" dirty="0"/>
          </a:p>
        </p:txBody>
      </p:sp>
      <p:sp>
        <p:nvSpPr>
          <p:cNvPr id="8" name="Google Shape;4141;p43"/>
          <p:cNvSpPr/>
          <p:nvPr/>
        </p:nvSpPr>
        <p:spPr>
          <a:xfrm>
            <a:off x="187523" y="1261140"/>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42;p43"/>
          <p:cNvSpPr/>
          <p:nvPr/>
        </p:nvSpPr>
        <p:spPr>
          <a:xfrm>
            <a:off x="1612142" y="2579168"/>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43;p43"/>
          <p:cNvSpPr/>
          <p:nvPr/>
        </p:nvSpPr>
        <p:spPr>
          <a:xfrm>
            <a:off x="3036761" y="1261140"/>
            <a:ext cx="1439426" cy="1411586"/>
          </a:xfrm>
          <a:prstGeom prst="ellipse">
            <a:avLst/>
          </a:prstGeom>
          <a:solidFill>
            <a:schemeClr val="accent1"/>
          </a:solidFill>
          <a:ln w="57150">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44;p43"/>
          <p:cNvSpPr/>
          <p:nvPr/>
        </p:nvSpPr>
        <p:spPr>
          <a:xfrm>
            <a:off x="4461380" y="2579168"/>
            <a:ext cx="1439426" cy="1411586"/>
          </a:xfrm>
          <a:prstGeom prst="ellipse">
            <a:avLst/>
          </a:prstGeom>
          <a:solidFill>
            <a:schemeClr val="accent1"/>
          </a:solidFill>
          <a:ln w="5715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45;p43"/>
          <p:cNvSpPr/>
          <p:nvPr/>
        </p:nvSpPr>
        <p:spPr>
          <a:xfrm>
            <a:off x="5848657" y="1261140"/>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4146;p43"/>
          <p:cNvSpPr txBox="1"/>
          <p:nvPr/>
        </p:nvSpPr>
        <p:spPr>
          <a:xfrm>
            <a:off x="352789" y="1699783"/>
            <a:ext cx="11088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Problem Scoping</a:t>
            </a:r>
            <a:endParaRPr sz="1600" b="1" dirty="0">
              <a:solidFill>
                <a:schemeClr val="bg1"/>
              </a:solidFill>
              <a:latin typeface="Open Sans"/>
              <a:ea typeface="Open Sans"/>
              <a:cs typeface="Open Sans"/>
              <a:sym typeface="Open Sans"/>
            </a:endParaRPr>
          </a:p>
        </p:txBody>
      </p:sp>
      <p:sp>
        <p:nvSpPr>
          <p:cNvPr id="14" name="Google Shape;4147;p43"/>
          <p:cNvSpPr txBox="1"/>
          <p:nvPr/>
        </p:nvSpPr>
        <p:spPr>
          <a:xfrm>
            <a:off x="1620405" y="2980570"/>
            <a:ext cx="14229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Data Acquisition</a:t>
            </a:r>
            <a:endParaRPr sz="1600" b="1" dirty="0">
              <a:solidFill>
                <a:schemeClr val="bg1"/>
              </a:solidFill>
              <a:latin typeface="Open Sans"/>
              <a:ea typeface="Open Sans"/>
              <a:cs typeface="Open Sans"/>
              <a:sym typeface="Open Sans"/>
            </a:endParaRPr>
          </a:p>
        </p:txBody>
      </p:sp>
      <p:sp>
        <p:nvSpPr>
          <p:cNvPr id="15" name="Google Shape;4148;p43"/>
          <p:cNvSpPr txBox="1"/>
          <p:nvPr/>
        </p:nvSpPr>
        <p:spPr>
          <a:xfrm>
            <a:off x="3045024" y="1699783"/>
            <a:ext cx="14229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Data Exploration</a:t>
            </a:r>
            <a:endParaRPr sz="1600" b="1" dirty="0">
              <a:solidFill>
                <a:schemeClr val="bg1"/>
              </a:solidFill>
              <a:latin typeface="Open Sans"/>
              <a:ea typeface="Open Sans"/>
              <a:cs typeface="Open Sans"/>
              <a:sym typeface="Open Sans"/>
            </a:endParaRPr>
          </a:p>
        </p:txBody>
      </p:sp>
      <p:sp>
        <p:nvSpPr>
          <p:cNvPr id="16" name="Google Shape;4149;p43"/>
          <p:cNvSpPr txBox="1"/>
          <p:nvPr/>
        </p:nvSpPr>
        <p:spPr>
          <a:xfrm>
            <a:off x="4550494" y="2980570"/>
            <a:ext cx="12612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Modeling</a:t>
            </a:r>
            <a:endParaRPr sz="1600" b="1" dirty="0">
              <a:solidFill>
                <a:schemeClr val="bg1"/>
              </a:solidFill>
              <a:latin typeface="Open Sans"/>
              <a:ea typeface="Open Sans"/>
              <a:cs typeface="Open Sans"/>
              <a:sym typeface="Open Sans"/>
            </a:endParaRPr>
          </a:p>
        </p:txBody>
      </p:sp>
      <p:sp>
        <p:nvSpPr>
          <p:cNvPr id="17" name="Google Shape;4150;p43"/>
          <p:cNvSpPr txBox="1"/>
          <p:nvPr/>
        </p:nvSpPr>
        <p:spPr>
          <a:xfrm>
            <a:off x="5937770" y="1699783"/>
            <a:ext cx="12612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Evaluat</a:t>
            </a:r>
            <a:r>
              <a:rPr lang="en-SG" sz="1600" b="1" dirty="0">
                <a:solidFill>
                  <a:schemeClr val="bg1"/>
                </a:solidFill>
                <a:latin typeface="Open Sans"/>
                <a:ea typeface="Open Sans"/>
                <a:cs typeface="Open Sans"/>
                <a:sym typeface="Open Sans"/>
              </a:rPr>
              <a:t>ion</a:t>
            </a:r>
            <a:endParaRPr sz="1600" b="1" dirty="0">
              <a:solidFill>
                <a:schemeClr val="bg1"/>
              </a:solidFill>
              <a:latin typeface="Open Sans"/>
              <a:ea typeface="Open Sans"/>
              <a:cs typeface="Open Sans"/>
              <a:sym typeface="Open Sans"/>
            </a:endParaRPr>
          </a:p>
        </p:txBody>
      </p:sp>
      <p:sp>
        <p:nvSpPr>
          <p:cNvPr id="22" name="Google Shape;4155;p43"/>
          <p:cNvSpPr/>
          <p:nvPr/>
        </p:nvSpPr>
        <p:spPr>
          <a:xfrm>
            <a:off x="7385420" y="2465901"/>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56;p43"/>
          <p:cNvSpPr txBox="1"/>
          <p:nvPr/>
        </p:nvSpPr>
        <p:spPr>
          <a:xfrm>
            <a:off x="7288083" y="2892314"/>
            <a:ext cx="16341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Deployment</a:t>
            </a:r>
            <a:endParaRPr sz="1600" b="1" dirty="0">
              <a:solidFill>
                <a:schemeClr val="bg1"/>
              </a:solidFill>
              <a:latin typeface="Open Sans"/>
              <a:ea typeface="Open Sans"/>
              <a:cs typeface="Open Sans"/>
              <a:sym typeface="Open Sans"/>
            </a:endParaRPr>
          </a:p>
        </p:txBody>
      </p:sp>
      <p:sp>
        <p:nvSpPr>
          <p:cNvPr id="56" name="Right Arrow 55"/>
          <p:cNvSpPr/>
          <p:nvPr/>
        </p:nvSpPr>
        <p:spPr>
          <a:xfrm rot="2620770">
            <a:off x="1447432" y="2473842"/>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ight Arrow 56"/>
          <p:cNvSpPr/>
          <p:nvPr/>
        </p:nvSpPr>
        <p:spPr>
          <a:xfrm rot="2620770">
            <a:off x="4303214" y="2459664"/>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ight Arrow 57"/>
          <p:cNvSpPr/>
          <p:nvPr/>
        </p:nvSpPr>
        <p:spPr>
          <a:xfrm rot="2620770">
            <a:off x="7115110" y="2431310"/>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ight Arrow 58"/>
          <p:cNvSpPr/>
          <p:nvPr/>
        </p:nvSpPr>
        <p:spPr>
          <a:xfrm rot="18797427">
            <a:off x="2863787" y="2384238"/>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ight Arrow 59"/>
          <p:cNvSpPr/>
          <p:nvPr/>
        </p:nvSpPr>
        <p:spPr>
          <a:xfrm rot="18797427">
            <a:off x="5727833" y="2411723"/>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800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4"/>
        <p:cNvGrpSpPr/>
        <p:nvPr/>
      </p:nvGrpSpPr>
      <p:grpSpPr>
        <a:xfrm>
          <a:off x="0" y="0"/>
          <a:ext cx="0" cy="0"/>
          <a:chOff x="0" y="0"/>
          <a:chExt cx="0" cy="0"/>
        </a:xfrm>
      </p:grpSpPr>
      <p:pic>
        <p:nvPicPr>
          <p:cNvPr id="4545" name="Google Shape;4545;p114"/>
          <p:cNvPicPr preferRelativeResize="0"/>
          <p:nvPr/>
        </p:nvPicPr>
        <p:blipFill>
          <a:blip r:embed="rId3">
            <a:alphaModFix/>
          </a:blip>
          <a:stretch>
            <a:fillRect/>
          </a:stretch>
        </p:blipFill>
        <p:spPr>
          <a:xfrm>
            <a:off x="152400" y="152400"/>
            <a:ext cx="8839200" cy="444944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9"/>
        <p:cNvGrpSpPr/>
        <p:nvPr/>
      </p:nvGrpSpPr>
      <p:grpSpPr>
        <a:xfrm>
          <a:off x="0" y="0"/>
          <a:ext cx="0" cy="0"/>
          <a:chOff x="0" y="0"/>
          <a:chExt cx="0" cy="0"/>
        </a:xfrm>
      </p:grpSpPr>
      <p:pic>
        <p:nvPicPr>
          <p:cNvPr id="4550" name="Google Shape;4550;p115"/>
          <p:cNvPicPr preferRelativeResize="0"/>
          <p:nvPr/>
        </p:nvPicPr>
        <p:blipFill>
          <a:blip r:embed="rId3">
            <a:alphaModFix/>
          </a:blip>
          <a:stretch>
            <a:fillRect/>
          </a:stretch>
        </p:blipFill>
        <p:spPr>
          <a:xfrm>
            <a:off x="984600" y="168550"/>
            <a:ext cx="7174800" cy="4104001"/>
          </a:xfrm>
          <a:prstGeom prst="rect">
            <a:avLst/>
          </a:prstGeom>
          <a:noFill/>
          <a:ln>
            <a:noFill/>
          </a:ln>
        </p:spPr>
      </p:pic>
      <p:sp>
        <p:nvSpPr>
          <p:cNvPr id="4551" name="Google Shape;4551;p115"/>
          <p:cNvSpPr txBox="1"/>
          <p:nvPr/>
        </p:nvSpPr>
        <p:spPr>
          <a:xfrm>
            <a:off x="3625500" y="4279125"/>
            <a:ext cx="5518500" cy="4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Source:https://bigdata-madesimple.com/machine-learning-explained-understanding-supervised-unsupervised-and-reinforcement-learning/</a:t>
            </a:r>
            <a:endParaRPr sz="1000"/>
          </a:p>
        </p:txBody>
      </p:sp>
      <p:sp>
        <p:nvSpPr>
          <p:cNvPr id="2" name="Title 1">
            <a:extLst>
              <a:ext uri="{FF2B5EF4-FFF2-40B4-BE49-F238E27FC236}">
                <a16:creationId xmlns:a16="http://schemas.microsoft.com/office/drawing/2014/main" id="{5707F44A-96BF-45DB-B85F-D48F230784A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1E7AAA48-150D-4B6F-89D8-F11DBDBBF0B7}"/>
              </a:ext>
            </a:extLst>
          </p:cNvPr>
          <p:cNvSpPr>
            <a:spLocks noGrp="1"/>
          </p:cNvSpPr>
          <p:nvPr>
            <p:ph sz="quarter" idx="13"/>
          </p:nvPr>
        </p:nvSpPr>
        <p:spPr/>
        <p:txBody>
          <a:bodyPr/>
          <a:lstStyle/>
          <a:p>
            <a:endParaRPr lang="en-SG"/>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55"/>
        <p:cNvGrpSpPr/>
        <p:nvPr/>
      </p:nvGrpSpPr>
      <p:grpSpPr>
        <a:xfrm>
          <a:off x="0" y="0"/>
          <a:ext cx="0" cy="0"/>
          <a:chOff x="0" y="0"/>
          <a:chExt cx="0" cy="0"/>
        </a:xfrm>
      </p:grpSpPr>
      <p:sp>
        <p:nvSpPr>
          <p:cNvPr id="4556" name="Google Shape;4556;p11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Supervised Learning</a:t>
            </a:r>
            <a:endParaRPr/>
          </a:p>
        </p:txBody>
      </p:sp>
      <p:sp>
        <p:nvSpPr>
          <p:cNvPr id="4557" name="Google Shape;4557;p116"/>
          <p:cNvSpPr txBox="1">
            <a:spLocks noGrp="1"/>
          </p:cNvSpPr>
          <p:nvPr>
            <p:ph sz="quarter" idx="13"/>
          </p:nvPr>
        </p:nvSpPr>
        <p:spPr>
          <a:prstGeom prst="rect">
            <a:avLst/>
          </a:prstGeom>
        </p:spPr>
        <p:txBody>
          <a:bodyPr spcFirstLastPara="1" wrap="square" lIns="91425" tIns="91425" rIns="91425" bIns="91425" anchor="t" anchorCtr="0">
            <a:noAutofit/>
          </a:bodyPr>
          <a:lstStyle/>
          <a:p>
            <a:pPr marL="431800" lvl="0" indent="-342900" algn="l" rtl="0">
              <a:lnSpc>
                <a:spcPct val="138000"/>
              </a:lnSpc>
              <a:spcBef>
                <a:spcPts val="600"/>
              </a:spcBef>
              <a:spcAft>
                <a:spcPts val="0"/>
              </a:spcAft>
              <a:buSzPts val="2200"/>
              <a:buFont typeface="Arial" panose="020B0604020202020204" pitchFamily="34" charset="0"/>
              <a:buChar char="•"/>
            </a:pPr>
            <a:r>
              <a:rPr lang="en-GB" sz="2000" b="1" dirty="0"/>
              <a:t>Goal: To find specific relationships or structure in the input data that allow us to effectively produce correct output data</a:t>
            </a:r>
            <a:endParaRPr sz="2000" b="1" dirty="0"/>
          </a:p>
          <a:p>
            <a:pPr marL="431800" lvl="0" indent="-342900" algn="l" rtl="0">
              <a:lnSpc>
                <a:spcPct val="138000"/>
              </a:lnSpc>
              <a:spcBef>
                <a:spcPts val="0"/>
              </a:spcBef>
              <a:spcAft>
                <a:spcPts val="0"/>
              </a:spcAft>
              <a:buSzPts val="2200"/>
              <a:buFont typeface="Arial" panose="020B0604020202020204" pitchFamily="34" charset="0"/>
              <a:buChar char="•"/>
            </a:pPr>
            <a:r>
              <a:rPr lang="en-GB" sz="2000" b="1" dirty="0"/>
              <a:t>Data is labelled</a:t>
            </a:r>
            <a:endParaRPr sz="2000" b="1" dirty="0"/>
          </a:p>
          <a:p>
            <a:pPr marL="431800" lvl="0" indent="-342900" algn="l" rtl="0">
              <a:lnSpc>
                <a:spcPct val="138000"/>
              </a:lnSpc>
              <a:spcBef>
                <a:spcPts val="0"/>
              </a:spcBef>
              <a:spcAft>
                <a:spcPts val="0"/>
              </a:spcAft>
              <a:buSzPts val="2200"/>
              <a:buFont typeface="Arial" panose="020B0604020202020204" pitchFamily="34" charset="0"/>
              <a:buChar char="•"/>
            </a:pPr>
            <a:r>
              <a:rPr lang="en-GB" sz="2000" b="1" dirty="0"/>
              <a:t>Algorithms predict the output from the input data</a:t>
            </a:r>
            <a:endParaRPr sz="2000" b="1" dirty="0"/>
          </a:p>
          <a:p>
            <a:pPr marL="831850" lvl="1" indent="-285750">
              <a:lnSpc>
                <a:spcPct val="138000"/>
              </a:lnSpc>
              <a:spcBef>
                <a:spcPts val="0"/>
              </a:spcBef>
              <a:buSzPts val="2200"/>
            </a:pPr>
            <a:r>
              <a:rPr lang="en-GB" sz="2000" b="1" dirty="0"/>
              <a:t>Classification (map input to output labels)</a:t>
            </a:r>
            <a:endParaRPr sz="2000" b="1" dirty="0"/>
          </a:p>
          <a:p>
            <a:pPr marL="831850" lvl="1" indent="-285750">
              <a:lnSpc>
                <a:spcPct val="138000"/>
              </a:lnSpc>
              <a:spcBef>
                <a:spcPts val="0"/>
              </a:spcBef>
              <a:buSzPts val="2200"/>
            </a:pPr>
            <a:r>
              <a:rPr lang="en-GB" sz="2000" b="1" dirty="0"/>
              <a:t>Regression (map input to a continuous output)</a:t>
            </a:r>
            <a:endParaRPr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61"/>
        <p:cNvGrpSpPr/>
        <p:nvPr/>
      </p:nvGrpSpPr>
      <p:grpSpPr>
        <a:xfrm>
          <a:off x="0" y="0"/>
          <a:ext cx="0" cy="0"/>
          <a:chOff x="0" y="0"/>
          <a:chExt cx="0" cy="0"/>
        </a:xfrm>
      </p:grpSpPr>
      <p:pic>
        <p:nvPicPr>
          <p:cNvPr id="4562" name="Google Shape;4562;p117">
            <a:hlinkClick r:id="rId3"/>
          </p:cNvPr>
          <p:cNvPicPr preferRelativeResize="0"/>
          <p:nvPr/>
        </p:nvPicPr>
        <p:blipFill>
          <a:blip r:embed="rId4">
            <a:alphaModFix/>
          </a:blip>
          <a:stretch>
            <a:fillRect/>
          </a:stretch>
        </p:blipFill>
        <p:spPr>
          <a:xfrm>
            <a:off x="1051976" y="237825"/>
            <a:ext cx="7040026" cy="3960025"/>
          </a:xfrm>
          <a:prstGeom prst="rect">
            <a:avLst/>
          </a:prstGeom>
          <a:noFill/>
          <a:ln>
            <a:noFill/>
          </a:ln>
        </p:spPr>
      </p:pic>
      <p:sp>
        <p:nvSpPr>
          <p:cNvPr id="4563" name="Google Shape;4563;p117"/>
          <p:cNvSpPr txBox="1"/>
          <p:nvPr/>
        </p:nvSpPr>
        <p:spPr>
          <a:xfrm>
            <a:off x="1465638" y="4032325"/>
            <a:ext cx="6343500" cy="80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hlinkClick r:id="rId3"/>
              </a:rPr>
              <a:t>https://teachablemachine.withgoogle.com/</a:t>
            </a:r>
            <a:r>
              <a:rPr lang="en-GB" sz="2000" b="1" dirty="0"/>
              <a:t> </a:t>
            </a:r>
            <a:endParaRPr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67"/>
        <p:cNvGrpSpPr/>
        <p:nvPr/>
      </p:nvGrpSpPr>
      <p:grpSpPr>
        <a:xfrm>
          <a:off x="0" y="0"/>
          <a:ext cx="0" cy="0"/>
          <a:chOff x="0" y="0"/>
          <a:chExt cx="0" cy="0"/>
        </a:xfrm>
      </p:grpSpPr>
      <p:pic>
        <p:nvPicPr>
          <p:cNvPr id="4568" name="Google Shape;4568;p118"/>
          <p:cNvPicPr preferRelativeResize="0"/>
          <p:nvPr/>
        </p:nvPicPr>
        <p:blipFill>
          <a:blip r:embed="rId3">
            <a:alphaModFix/>
          </a:blip>
          <a:stretch>
            <a:fillRect/>
          </a:stretch>
        </p:blipFill>
        <p:spPr>
          <a:xfrm>
            <a:off x="985301" y="88587"/>
            <a:ext cx="7173400" cy="4104325"/>
          </a:xfrm>
          <a:prstGeom prst="rect">
            <a:avLst/>
          </a:prstGeom>
          <a:noFill/>
          <a:ln>
            <a:noFill/>
          </a:ln>
        </p:spPr>
      </p:pic>
      <p:sp>
        <p:nvSpPr>
          <p:cNvPr id="4569" name="Google Shape;4569;p118"/>
          <p:cNvSpPr txBox="1"/>
          <p:nvPr/>
        </p:nvSpPr>
        <p:spPr>
          <a:xfrm>
            <a:off x="3625500" y="4279125"/>
            <a:ext cx="5518500" cy="43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t>Source:https://bigdata-madesimple.com/machine-learning-explained-understanding-supervised-unsupervised-and-reinforcement-learning/</a:t>
            </a:r>
            <a:endParaRPr sz="10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73"/>
        <p:cNvGrpSpPr/>
        <p:nvPr/>
      </p:nvGrpSpPr>
      <p:grpSpPr>
        <a:xfrm>
          <a:off x="0" y="0"/>
          <a:ext cx="0" cy="0"/>
          <a:chOff x="0" y="0"/>
          <a:chExt cx="0" cy="0"/>
        </a:xfrm>
      </p:grpSpPr>
      <p:sp>
        <p:nvSpPr>
          <p:cNvPr id="4574" name="Google Shape;4574;p1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Unsupervised Learning</a:t>
            </a:r>
            <a:endParaRPr/>
          </a:p>
        </p:txBody>
      </p:sp>
      <p:sp>
        <p:nvSpPr>
          <p:cNvPr id="4575" name="Google Shape;4575;p119"/>
          <p:cNvSpPr txBox="1">
            <a:spLocks noGrp="1"/>
          </p:cNvSpPr>
          <p:nvPr>
            <p:ph sz="quarter" idx="13"/>
          </p:nvPr>
        </p:nvSpPr>
        <p:spPr>
          <a:prstGeom prst="rect">
            <a:avLst/>
          </a:prstGeom>
        </p:spPr>
        <p:txBody>
          <a:bodyPr spcFirstLastPara="1" wrap="square" lIns="91425" tIns="91425" rIns="91425" bIns="91425" anchor="t" anchorCtr="0">
            <a:noAutofit/>
          </a:bodyPr>
          <a:lstStyle/>
          <a:p>
            <a:pPr marL="444500" lvl="0" indent="-342900" algn="l" rtl="0">
              <a:lnSpc>
                <a:spcPct val="138000"/>
              </a:lnSpc>
              <a:spcBef>
                <a:spcPts val="600"/>
              </a:spcBef>
              <a:spcAft>
                <a:spcPts val="0"/>
              </a:spcAft>
              <a:buSzPts val="2000"/>
              <a:buFont typeface="Arial" panose="020B0604020202020204" pitchFamily="34" charset="0"/>
              <a:buChar char="•"/>
            </a:pPr>
            <a:r>
              <a:rPr lang="en-GB" sz="2000" b="1" dirty="0"/>
              <a:t>Goal: To learn the inherent structure of our data without using explicitly-provided labels</a:t>
            </a:r>
            <a:endParaRPr sz="2000" b="1" dirty="0"/>
          </a:p>
          <a:p>
            <a:pPr marL="444500" lvl="0" indent="-342900" algn="l" rtl="0">
              <a:lnSpc>
                <a:spcPct val="138000"/>
              </a:lnSpc>
              <a:spcBef>
                <a:spcPts val="0"/>
              </a:spcBef>
              <a:spcAft>
                <a:spcPts val="0"/>
              </a:spcAft>
              <a:buSzPts val="2000"/>
              <a:buFont typeface="Arial" panose="020B0604020202020204" pitchFamily="34" charset="0"/>
              <a:buChar char="•"/>
            </a:pPr>
            <a:r>
              <a:rPr lang="en-GB" sz="2000" b="1" dirty="0"/>
              <a:t>Data is unlabelled</a:t>
            </a:r>
            <a:endParaRPr sz="2000" b="1" dirty="0"/>
          </a:p>
          <a:p>
            <a:pPr marL="444500" lvl="0" indent="-342900" algn="l" rtl="0">
              <a:lnSpc>
                <a:spcPct val="138000"/>
              </a:lnSpc>
              <a:spcBef>
                <a:spcPts val="0"/>
              </a:spcBef>
              <a:spcAft>
                <a:spcPts val="0"/>
              </a:spcAft>
              <a:buSzPts val="2000"/>
              <a:buFont typeface="Arial" panose="020B0604020202020204" pitchFamily="34" charset="0"/>
              <a:buChar char="•"/>
            </a:pPr>
            <a:r>
              <a:rPr lang="en-GB" sz="2000" b="1" dirty="0"/>
              <a:t>Algorithms learn the inherent structure from the input data</a:t>
            </a:r>
            <a:endParaRPr sz="2000" b="1" dirty="0"/>
          </a:p>
          <a:p>
            <a:pPr marL="901700" lvl="1" indent="-342900">
              <a:lnSpc>
                <a:spcPct val="138000"/>
              </a:lnSpc>
              <a:spcBef>
                <a:spcPts val="0"/>
              </a:spcBef>
              <a:buSzPts val="2000"/>
            </a:pPr>
            <a:r>
              <a:rPr lang="en-GB" sz="2000" b="1" dirty="0"/>
              <a:t>Clustering (learn relationships between individual feature)</a:t>
            </a:r>
            <a:endParaRPr sz="2000" b="1" dirty="0"/>
          </a:p>
          <a:p>
            <a:pPr marL="901700" lvl="1" indent="-342900">
              <a:lnSpc>
                <a:spcPct val="138000"/>
              </a:lnSpc>
              <a:spcBef>
                <a:spcPts val="0"/>
              </a:spcBef>
              <a:buSzPts val="2000"/>
            </a:pPr>
            <a:r>
              <a:rPr lang="en-GB" sz="2000" b="1" dirty="0"/>
              <a:t>Dimensionality Reduction (methods used to represent data using less columns or features)</a:t>
            </a:r>
            <a:endParaRPr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79"/>
        <p:cNvGrpSpPr/>
        <p:nvPr/>
      </p:nvGrpSpPr>
      <p:grpSpPr>
        <a:xfrm>
          <a:off x="0" y="0"/>
          <a:ext cx="0" cy="0"/>
          <a:chOff x="0" y="0"/>
          <a:chExt cx="0" cy="0"/>
        </a:xfrm>
      </p:grpSpPr>
      <p:pic>
        <p:nvPicPr>
          <p:cNvPr id="4580" name="Google Shape;4580;p120">
            <a:hlinkClick r:id="rId3"/>
          </p:cNvPr>
          <p:cNvPicPr preferRelativeResize="0"/>
          <p:nvPr/>
        </p:nvPicPr>
        <p:blipFill>
          <a:blip r:embed="rId4">
            <a:alphaModFix/>
          </a:blip>
          <a:stretch>
            <a:fillRect/>
          </a:stretch>
        </p:blipFill>
        <p:spPr>
          <a:xfrm>
            <a:off x="1524000" y="1074875"/>
            <a:ext cx="6096000" cy="3429000"/>
          </a:xfrm>
          <a:prstGeom prst="rect">
            <a:avLst/>
          </a:prstGeom>
          <a:noFill/>
          <a:ln>
            <a:noFill/>
          </a:ln>
        </p:spPr>
      </p:pic>
      <p:sp>
        <p:nvSpPr>
          <p:cNvPr id="4581" name="Google Shape;4581;p12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The infinite drum machine</a:t>
            </a:r>
            <a:endParaRPr dirty="0"/>
          </a:p>
        </p:txBody>
      </p:sp>
      <p:sp>
        <p:nvSpPr>
          <p:cNvPr id="3" name="TextBox 2"/>
          <p:cNvSpPr txBox="1"/>
          <p:nvPr/>
        </p:nvSpPr>
        <p:spPr>
          <a:xfrm>
            <a:off x="2635588" y="4538663"/>
            <a:ext cx="3869649" cy="169277"/>
          </a:xfrm>
          <a:prstGeom prst="rect">
            <a:avLst/>
          </a:prstGeom>
          <a:noFill/>
        </p:spPr>
        <p:txBody>
          <a:bodyPr vert="horz" wrap="none" lIns="0" tIns="0" rIns="0" bIns="0" rtlCol="0">
            <a:spAutoFit/>
          </a:bodyPr>
          <a:lstStyle/>
          <a:p>
            <a:r>
              <a:rPr lang="en-GB" sz="1100" dirty="0">
                <a:hlinkClick r:id="rId3"/>
              </a:rPr>
              <a:t>https://experiments.withgoogle.com/ai/drum-machine/view/</a:t>
            </a:r>
            <a:r>
              <a:rPr lang="en-SG" sz="1100" dirty="0" err="1">
                <a:solidFill>
                  <a:srgbClr val="003C71"/>
                </a:solidFill>
              </a:rPr>
              <a:t> </a:t>
            </a:r>
            <a:endParaRPr lang="en-GB" sz="11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 y="2009002"/>
            <a:ext cx="9124950" cy="1021556"/>
          </a:xfrm>
        </p:spPr>
        <p:txBody>
          <a:bodyPr anchor="ctr"/>
          <a:lstStyle/>
          <a:p>
            <a:pPr algn="ctr"/>
            <a:r>
              <a:rPr lang="en-US" sz="8000" b="1" dirty="0">
                <a:latin typeface="Intel Clear Pro" panose="020B0804020202060201" pitchFamily="34" charset="0"/>
                <a:ea typeface="Intel Clear Pro" panose="020B0804020202060201" pitchFamily="34" charset="0"/>
                <a:cs typeface="Intel Clear Pro" panose="020B0804020202060201" pitchFamily="34" charset="0"/>
              </a:rPr>
              <a:t>Personality prediction</a:t>
            </a:r>
          </a:p>
        </p:txBody>
      </p:sp>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4294967295"/>
          </p:nvPr>
        </p:nvSpPr>
        <p:spPr>
          <a:xfrm>
            <a:off x="7010400" y="4824413"/>
            <a:ext cx="2133600" cy="273050"/>
          </a:xfrm>
        </p:spPr>
        <p:txBody>
          <a:bodyPr/>
          <a:lstStyle/>
          <a:p>
            <a:pPr defTabSz="457189">
              <a:defRPr/>
            </a:pPr>
            <a:fld id="{EE2556C5-CE8C-6547-B838-EA80C61A4AF7}" type="slidenum">
              <a:rPr lang="en-US">
                <a:solidFill>
                  <a:prstClr val="white"/>
                </a:solidFill>
                <a:latin typeface="Intel Clear"/>
              </a:rPr>
              <a:pPr defTabSz="457189">
                <a:defRPr/>
              </a:pPr>
              <a:t>29</a:t>
            </a:fld>
            <a:endParaRPr lang="en-US" dirty="0">
              <a:solidFill>
                <a:prstClr val="white"/>
              </a:solidFill>
              <a:latin typeface="Intel Clear"/>
            </a:endParaRPr>
          </a:p>
        </p:txBody>
      </p:sp>
    </p:spTree>
    <p:extLst>
      <p:ext uri="{BB962C8B-B14F-4D97-AF65-F5344CB8AC3E}">
        <p14:creationId xmlns:p14="http://schemas.microsoft.com/office/powerpoint/2010/main" val="237988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 y="2009002"/>
            <a:ext cx="9124950" cy="1021556"/>
          </a:xfrm>
        </p:spPr>
        <p:txBody>
          <a:bodyPr anchor="ctr"/>
          <a:lstStyle/>
          <a:p>
            <a:pPr algn="ctr"/>
            <a:r>
              <a:rPr lang="en-US" sz="6000" b="1" dirty="0"/>
              <a:t>Introduction to Basic Statistics</a:t>
            </a:r>
            <a:endParaRPr lang="en-US" sz="6000" b="1" dirty="0">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4294967295"/>
          </p:nvPr>
        </p:nvSpPr>
        <p:spPr>
          <a:xfrm>
            <a:off x="7010400" y="4824413"/>
            <a:ext cx="2133600" cy="273050"/>
          </a:xfrm>
        </p:spPr>
        <p:txBody>
          <a:bodyPr/>
          <a:lstStyle/>
          <a:p>
            <a:pPr defTabSz="457189">
              <a:defRPr/>
            </a:pPr>
            <a:fld id="{EE2556C5-CE8C-6547-B838-EA80C61A4AF7}" type="slidenum">
              <a:rPr lang="en-US">
                <a:solidFill>
                  <a:prstClr val="white"/>
                </a:solidFill>
                <a:latin typeface="Intel Clear"/>
              </a:rPr>
              <a:pPr defTabSz="457189">
                <a:defRPr/>
              </a:pPr>
              <a:t>3</a:t>
            </a:fld>
            <a:endParaRPr lang="en-US" dirty="0">
              <a:solidFill>
                <a:prstClr val="white"/>
              </a:solidFill>
              <a:latin typeface="Intel Clear"/>
            </a:endParaRPr>
          </a:p>
        </p:txBody>
      </p:sp>
    </p:spTree>
    <p:extLst>
      <p:ext uri="{BB962C8B-B14F-4D97-AF65-F5344CB8AC3E}">
        <p14:creationId xmlns:p14="http://schemas.microsoft.com/office/powerpoint/2010/main" val="311812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90"/>
        <p:cNvGrpSpPr/>
        <p:nvPr/>
      </p:nvGrpSpPr>
      <p:grpSpPr>
        <a:xfrm>
          <a:off x="0" y="0"/>
          <a:ext cx="0" cy="0"/>
          <a:chOff x="0" y="0"/>
          <a:chExt cx="0" cy="0"/>
        </a:xfrm>
      </p:grpSpPr>
      <p:sp>
        <p:nvSpPr>
          <p:cNvPr id="4591" name="Google Shape;4591;p1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Instructions</a:t>
            </a:r>
            <a:endParaRPr/>
          </a:p>
        </p:txBody>
      </p:sp>
      <p:sp>
        <p:nvSpPr>
          <p:cNvPr id="4592" name="Google Shape;4592;p122"/>
          <p:cNvSpPr txBox="1">
            <a:spLocks noGrp="1"/>
          </p:cNvSpPr>
          <p:nvPr>
            <p:ph sz="quarter" idx="13"/>
          </p:nvPr>
        </p:nvSpPr>
        <p:spPr>
          <a:prstGeom prst="rect">
            <a:avLst/>
          </a:prstGeom>
        </p:spPr>
        <p:txBody>
          <a:bodyPr spcFirstLastPara="1" wrap="square" lIns="91425" tIns="91425" rIns="91425" bIns="91425" anchor="t" anchorCtr="0">
            <a:noAutofit/>
          </a:bodyPr>
          <a:lstStyle/>
          <a:p>
            <a:pPr marL="349250" lvl="0" indent="-285750" algn="l" rtl="0">
              <a:lnSpc>
                <a:spcPct val="138000"/>
              </a:lnSpc>
              <a:spcBef>
                <a:spcPts val="600"/>
              </a:spcBef>
              <a:spcAft>
                <a:spcPts val="0"/>
              </a:spcAft>
              <a:buSzPts val="2600"/>
              <a:buFont typeface="Arial" panose="020B0604020202020204" pitchFamily="34" charset="0"/>
              <a:buChar char="•"/>
            </a:pPr>
            <a:r>
              <a:rPr lang="en-GB" sz="2000" b="1" dirty="0"/>
              <a:t>Make a cross where you think your personality fits in this graph. </a:t>
            </a:r>
            <a:endParaRPr sz="2000" b="1" dirty="0"/>
          </a:p>
          <a:p>
            <a:pPr marL="349250" lvl="0" indent="-285750" algn="l" rtl="0">
              <a:lnSpc>
                <a:spcPct val="138000"/>
              </a:lnSpc>
              <a:spcBef>
                <a:spcPts val="600"/>
              </a:spcBef>
              <a:spcAft>
                <a:spcPts val="0"/>
              </a:spcAft>
              <a:buSzPts val="2600"/>
              <a:buFont typeface="Arial" panose="020B0604020202020204" pitchFamily="34" charset="0"/>
              <a:buChar char="•"/>
            </a:pPr>
            <a:r>
              <a:rPr lang="en-GB" sz="2000" b="1" dirty="0"/>
              <a:t>Write your name next to the cross</a:t>
            </a:r>
            <a:endParaRPr sz="2000" b="1" dirty="0"/>
          </a:p>
        </p:txBody>
      </p:sp>
      <p:cxnSp>
        <p:nvCxnSpPr>
          <p:cNvPr id="4593" name="Google Shape;4593;p122"/>
          <p:cNvCxnSpPr/>
          <p:nvPr/>
        </p:nvCxnSpPr>
        <p:spPr>
          <a:xfrm rot="10800000">
            <a:off x="6707937" y="1919350"/>
            <a:ext cx="0" cy="2649900"/>
          </a:xfrm>
          <a:prstGeom prst="straightConnector1">
            <a:avLst/>
          </a:prstGeom>
          <a:noFill/>
          <a:ln w="9525" cap="flat" cmpd="sng">
            <a:solidFill>
              <a:schemeClr val="dk2"/>
            </a:solidFill>
            <a:prstDash val="solid"/>
            <a:round/>
            <a:headEnd type="triangle" w="med" len="med"/>
            <a:tailEnd type="triangle" w="med" len="med"/>
          </a:ln>
        </p:spPr>
      </p:cxnSp>
      <p:cxnSp>
        <p:nvCxnSpPr>
          <p:cNvPr id="4594" name="Google Shape;4594;p122"/>
          <p:cNvCxnSpPr/>
          <p:nvPr/>
        </p:nvCxnSpPr>
        <p:spPr>
          <a:xfrm>
            <a:off x="5368525" y="3237775"/>
            <a:ext cx="2904000" cy="0"/>
          </a:xfrm>
          <a:prstGeom prst="straightConnector1">
            <a:avLst/>
          </a:prstGeom>
          <a:noFill/>
          <a:ln w="9525" cap="flat" cmpd="sng">
            <a:solidFill>
              <a:schemeClr val="dk2"/>
            </a:solidFill>
            <a:prstDash val="solid"/>
            <a:round/>
            <a:headEnd type="triangle" w="med" len="med"/>
            <a:tailEnd type="triangle" w="med" len="med"/>
          </a:ln>
        </p:spPr>
      </p:cxnSp>
      <p:sp>
        <p:nvSpPr>
          <p:cNvPr id="4595" name="Google Shape;4595;p122"/>
          <p:cNvSpPr txBox="1"/>
          <p:nvPr/>
        </p:nvSpPr>
        <p:spPr>
          <a:xfrm>
            <a:off x="6766325" y="1780000"/>
            <a:ext cx="15966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erriweather"/>
                <a:ea typeface="Merriweather"/>
                <a:cs typeface="Merriweather"/>
                <a:sym typeface="Merriweather"/>
              </a:rPr>
              <a:t>People Focused</a:t>
            </a:r>
            <a:endParaRPr>
              <a:latin typeface="Merriweather"/>
              <a:ea typeface="Merriweather"/>
              <a:cs typeface="Merriweather"/>
              <a:sym typeface="Merriweather"/>
            </a:endParaRPr>
          </a:p>
        </p:txBody>
      </p:sp>
      <p:sp>
        <p:nvSpPr>
          <p:cNvPr id="4596" name="Google Shape;4596;p122"/>
          <p:cNvSpPr txBox="1"/>
          <p:nvPr/>
        </p:nvSpPr>
        <p:spPr>
          <a:xfrm>
            <a:off x="6766325" y="4333450"/>
            <a:ext cx="15966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Merriweather"/>
                <a:ea typeface="Merriweather"/>
                <a:cs typeface="Merriweather"/>
                <a:sym typeface="Merriweather"/>
              </a:rPr>
              <a:t>Task Focused</a:t>
            </a:r>
            <a:endParaRPr>
              <a:latin typeface="Merriweather"/>
              <a:ea typeface="Merriweather"/>
              <a:cs typeface="Merriweather"/>
              <a:sym typeface="Merriweather"/>
            </a:endParaRPr>
          </a:p>
        </p:txBody>
      </p:sp>
      <p:sp>
        <p:nvSpPr>
          <p:cNvPr id="4597" name="Google Shape;4597;p122"/>
          <p:cNvSpPr txBox="1"/>
          <p:nvPr/>
        </p:nvSpPr>
        <p:spPr>
          <a:xfrm>
            <a:off x="7390200" y="3237775"/>
            <a:ext cx="1596600" cy="3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Merriweather"/>
                <a:ea typeface="Merriweather"/>
                <a:cs typeface="Merriweather"/>
                <a:sym typeface="Merriweather"/>
              </a:rPr>
              <a:t>Passive</a:t>
            </a:r>
            <a:endParaRPr dirty="0">
              <a:latin typeface="Merriweather"/>
              <a:ea typeface="Merriweather"/>
              <a:cs typeface="Merriweather"/>
              <a:sym typeface="Merriweather"/>
            </a:endParaRPr>
          </a:p>
        </p:txBody>
      </p:sp>
      <p:sp>
        <p:nvSpPr>
          <p:cNvPr id="4598" name="Google Shape;4598;p122"/>
          <p:cNvSpPr txBox="1"/>
          <p:nvPr/>
        </p:nvSpPr>
        <p:spPr>
          <a:xfrm>
            <a:off x="4656650" y="3237775"/>
            <a:ext cx="1596600" cy="3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latin typeface="Merriweather"/>
                <a:ea typeface="Merriweather"/>
                <a:cs typeface="Merriweather"/>
                <a:sym typeface="Merriweather"/>
              </a:rPr>
              <a:t>Active</a:t>
            </a:r>
            <a:endParaRPr dirty="0">
              <a:latin typeface="Merriweather"/>
              <a:ea typeface="Merriweather"/>
              <a:cs typeface="Merriweather"/>
              <a:sym typeface="Merriweath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602"/>
        <p:cNvGrpSpPr/>
        <p:nvPr/>
      </p:nvGrpSpPr>
      <p:grpSpPr>
        <a:xfrm>
          <a:off x="0" y="0"/>
          <a:ext cx="0" cy="0"/>
          <a:chOff x="0" y="0"/>
          <a:chExt cx="0" cy="0"/>
        </a:xfrm>
      </p:grpSpPr>
      <p:sp>
        <p:nvSpPr>
          <p:cNvPr id="4604" name="Google Shape;4604;p1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Instructions</a:t>
            </a:r>
            <a:endParaRPr/>
          </a:p>
        </p:txBody>
      </p:sp>
      <p:sp>
        <p:nvSpPr>
          <p:cNvPr id="4603" name="Google Shape;4603;p123"/>
          <p:cNvSpPr txBox="1">
            <a:spLocks noGrp="1"/>
          </p:cNvSpPr>
          <p:nvPr>
            <p:ph sz="quarter" idx="13"/>
          </p:nvPr>
        </p:nvSpPr>
        <p:spPr>
          <a:prstGeom prst="rect">
            <a:avLst/>
          </a:prstGeom>
        </p:spPr>
        <p:txBody>
          <a:bodyPr spcFirstLastPara="1" wrap="square" lIns="91425" tIns="91425" rIns="91425" bIns="91425" anchor="t" anchorCtr="0">
            <a:noAutofit/>
          </a:bodyPr>
          <a:lstStyle/>
          <a:p>
            <a:pPr marL="349250" lvl="0" indent="-285750" algn="l" rtl="0">
              <a:lnSpc>
                <a:spcPct val="138000"/>
              </a:lnSpc>
              <a:spcBef>
                <a:spcPts val="600"/>
              </a:spcBef>
              <a:spcAft>
                <a:spcPts val="0"/>
              </a:spcAft>
              <a:buSzPts val="2600"/>
              <a:buFont typeface="Arial" panose="020B0604020202020204" pitchFamily="34" charset="0"/>
              <a:buChar char="•"/>
            </a:pPr>
            <a:r>
              <a:rPr lang="en-GB" sz="2000" b="1" dirty="0"/>
              <a:t>Individually complete the personality quiz at </a:t>
            </a:r>
            <a:r>
              <a:rPr lang="en-GB" sz="2000" b="1" u="sng" dirty="0">
                <a:solidFill>
                  <a:schemeClr val="hlink"/>
                </a:solidFill>
                <a:hlinkClick r:id="rId3"/>
              </a:rPr>
              <a:t>https://tinyurl.com/discanimal</a:t>
            </a:r>
            <a:endParaRPr sz="2000" b="1" dirty="0"/>
          </a:p>
          <a:p>
            <a:pPr marL="349250" lvl="0" indent="-285750" algn="l" rtl="0">
              <a:lnSpc>
                <a:spcPct val="138000"/>
              </a:lnSpc>
              <a:spcBef>
                <a:spcPts val="600"/>
              </a:spcBef>
              <a:spcAft>
                <a:spcPts val="0"/>
              </a:spcAft>
              <a:buSzPts val="2600"/>
              <a:buFont typeface="Arial" panose="020B0604020202020204" pitchFamily="34" charset="0"/>
              <a:buChar char="•"/>
            </a:pPr>
            <a:r>
              <a:rPr lang="en-GB" sz="2000" b="1" dirty="0"/>
              <a:t>Note down the Animal that you best represented.</a:t>
            </a:r>
            <a:endParaRPr sz="2000" b="1" dirty="0"/>
          </a:p>
          <a:p>
            <a:pPr marL="349250" lvl="0" indent="-285750" algn="l" rtl="0">
              <a:lnSpc>
                <a:spcPct val="138000"/>
              </a:lnSpc>
              <a:spcBef>
                <a:spcPts val="600"/>
              </a:spcBef>
              <a:spcAft>
                <a:spcPts val="0"/>
              </a:spcAft>
              <a:buSzPts val="2600"/>
              <a:buFont typeface="Arial" panose="020B0604020202020204" pitchFamily="34" charset="0"/>
              <a:buChar char="•"/>
            </a:pPr>
            <a:r>
              <a:rPr lang="en-GB" sz="2000" b="1" u="sng" dirty="0"/>
              <a:t>KEEP YOUR RESULTS SECRET</a:t>
            </a:r>
            <a:endParaRPr sz="2000" b="1" u="sng"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08"/>
        <p:cNvGrpSpPr/>
        <p:nvPr/>
      </p:nvGrpSpPr>
      <p:grpSpPr>
        <a:xfrm>
          <a:off x="0" y="0"/>
          <a:ext cx="0" cy="0"/>
          <a:chOff x="0" y="0"/>
          <a:chExt cx="0" cy="0"/>
        </a:xfrm>
      </p:grpSpPr>
      <p:sp>
        <p:nvSpPr>
          <p:cNvPr id="4610" name="Google Shape;4610;p1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Instructions</a:t>
            </a:r>
            <a:endParaRPr/>
          </a:p>
        </p:txBody>
      </p:sp>
      <p:sp>
        <p:nvSpPr>
          <p:cNvPr id="4609" name="Google Shape;4609;p124"/>
          <p:cNvSpPr txBox="1">
            <a:spLocks noGrp="1"/>
          </p:cNvSpPr>
          <p:nvPr>
            <p:ph sz="quarter" idx="13"/>
          </p:nvPr>
        </p:nvSpPr>
        <p:spPr>
          <a:prstGeom prst="rect">
            <a:avLst/>
          </a:prstGeom>
        </p:spPr>
        <p:txBody>
          <a:bodyPr spcFirstLastPara="1" wrap="square" lIns="91425" tIns="91425" rIns="91425" bIns="91425" anchor="t" anchorCtr="0">
            <a:noAutofit/>
          </a:bodyPr>
          <a:lstStyle/>
          <a:p>
            <a:pPr marL="349250" lvl="0" indent="-285750" algn="l" rtl="0">
              <a:lnSpc>
                <a:spcPct val="138000"/>
              </a:lnSpc>
              <a:spcBef>
                <a:spcPts val="600"/>
              </a:spcBef>
              <a:spcAft>
                <a:spcPts val="0"/>
              </a:spcAft>
              <a:buSzPts val="2600"/>
              <a:buFont typeface="Arial" panose="020B0604020202020204" pitchFamily="34" charset="0"/>
              <a:buChar char="•"/>
            </a:pPr>
            <a:r>
              <a:rPr lang="en-GB" sz="2000" b="1" dirty="0"/>
              <a:t>If you have been assigned as a:</a:t>
            </a:r>
            <a:endParaRPr sz="2000" b="1" dirty="0"/>
          </a:p>
          <a:p>
            <a:pPr marL="831850" lvl="1" indent="-285750">
              <a:lnSpc>
                <a:spcPct val="138000"/>
              </a:lnSpc>
              <a:spcBef>
                <a:spcPts val="600"/>
              </a:spcBef>
              <a:buSzPts val="2200"/>
            </a:pPr>
            <a:r>
              <a:rPr lang="en-GB" sz="2000" b="1" dirty="0"/>
              <a:t>Lion, change your mark to ⇑</a:t>
            </a:r>
            <a:endParaRPr sz="2000" b="1" dirty="0"/>
          </a:p>
          <a:p>
            <a:pPr marL="831850" lvl="1" indent="-285750">
              <a:lnSpc>
                <a:spcPct val="138000"/>
              </a:lnSpc>
              <a:spcBef>
                <a:spcPts val="600"/>
              </a:spcBef>
              <a:buSzPts val="2200"/>
            </a:pPr>
            <a:r>
              <a:rPr lang="en-GB" sz="2000" b="1" dirty="0"/>
              <a:t>Otter, change your mark to ⚫</a:t>
            </a:r>
            <a:endParaRPr sz="2000" b="1" dirty="0"/>
          </a:p>
          <a:p>
            <a:pPr marL="831850" lvl="1" indent="-285750">
              <a:lnSpc>
                <a:spcPct val="138000"/>
              </a:lnSpc>
              <a:spcBef>
                <a:spcPts val="600"/>
              </a:spcBef>
              <a:buSzPts val="2200"/>
            </a:pPr>
            <a:r>
              <a:rPr lang="en-GB" sz="2000" b="1" dirty="0"/>
              <a:t>Golden Retriever, change your mark to   ⃞ </a:t>
            </a:r>
            <a:endParaRPr sz="2000" b="1" dirty="0"/>
          </a:p>
          <a:p>
            <a:pPr marL="831850" lvl="1" indent="-285750">
              <a:lnSpc>
                <a:spcPct val="138000"/>
              </a:lnSpc>
              <a:spcBef>
                <a:spcPts val="600"/>
              </a:spcBef>
              <a:buSzPts val="2200"/>
            </a:pPr>
            <a:r>
              <a:rPr lang="en-GB" sz="2000" b="1" dirty="0"/>
              <a:t>Beaver, change your mark to   ⃤</a:t>
            </a:r>
            <a:endParaRPr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14"/>
        <p:cNvGrpSpPr/>
        <p:nvPr/>
      </p:nvGrpSpPr>
      <p:grpSpPr>
        <a:xfrm>
          <a:off x="0" y="0"/>
          <a:ext cx="0" cy="0"/>
          <a:chOff x="0" y="0"/>
          <a:chExt cx="0" cy="0"/>
        </a:xfrm>
      </p:grpSpPr>
      <p:sp>
        <p:nvSpPr>
          <p:cNvPr id="4616" name="Google Shape;4616;p12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Instructions</a:t>
            </a:r>
            <a:endParaRPr/>
          </a:p>
        </p:txBody>
      </p:sp>
      <p:sp>
        <p:nvSpPr>
          <p:cNvPr id="4615" name="Google Shape;4615;p125"/>
          <p:cNvSpPr txBox="1">
            <a:spLocks noGrp="1"/>
          </p:cNvSpPr>
          <p:nvPr>
            <p:ph sz="quarter" idx="13"/>
          </p:nvPr>
        </p:nvSpPr>
        <p:spPr>
          <a:prstGeom prst="rect">
            <a:avLst/>
          </a:prstGeom>
        </p:spPr>
        <p:txBody>
          <a:bodyPr spcFirstLastPara="1" wrap="square" lIns="91425" tIns="91425" rIns="91425" bIns="91425" anchor="t" anchorCtr="0">
            <a:noAutofit/>
          </a:bodyPr>
          <a:lstStyle/>
          <a:p>
            <a:pPr marL="349250" lvl="0" indent="-285750" algn="l" rtl="0">
              <a:lnSpc>
                <a:spcPct val="138000"/>
              </a:lnSpc>
              <a:spcBef>
                <a:spcPts val="600"/>
              </a:spcBef>
              <a:spcAft>
                <a:spcPts val="0"/>
              </a:spcAft>
              <a:buSzPts val="2600"/>
              <a:buFont typeface="Arial" panose="020B0604020202020204" pitchFamily="34" charset="0"/>
              <a:buChar char="•"/>
            </a:pPr>
            <a:r>
              <a:rPr lang="en-GB" sz="2000" b="1" dirty="0"/>
              <a:t>You will notice that I have asked some students not to change their mark.</a:t>
            </a:r>
            <a:endParaRPr sz="2000" b="1" dirty="0"/>
          </a:p>
          <a:p>
            <a:pPr marL="349250" lvl="0" indent="-285750" algn="l" rtl="0">
              <a:lnSpc>
                <a:spcPct val="138000"/>
              </a:lnSpc>
              <a:spcBef>
                <a:spcPts val="600"/>
              </a:spcBef>
              <a:spcAft>
                <a:spcPts val="0"/>
              </a:spcAft>
              <a:buSzPts val="2600"/>
              <a:buFont typeface="Arial" panose="020B0604020202020204" pitchFamily="34" charset="0"/>
              <a:buChar char="•"/>
            </a:pPr>
            <a:r>
              <a:rPr lang="en-GB" sz="2000" b="1" dirty="0"/>
              <a:t>We will instead predict what their personality test score was using the nearest neighbour algorithm.</a:t>
            </a:r>
            <a:endParaRPr sz="2000" b="1" dirty="0"/>
          </a:p>
          <a:p>
            <a:pPr marL="349250" lvl="0" indent="-285750" algn="l" rtl="0">
              <a:lnSpc>
                <a:spcPct val="138000"/>
              </a:lnSpc>
              <a:spcBef>
                <a:spcPts val="600"/>
              </a:spcBef>
              <a:spcAft>
                <a:spcPts val="0"/>
              </a:spcAft>
              <a:buSzPts val="2600"/>
              <a:buFont typeface="Arial" panose="020B0604020202020204" pitchFamily="34" charset="0"/>
              <a:buChar char="•"/>
            </a:pPr>
            <a:r>
              <a:rPr lang="en-GB" sz="2000" b="1" dirty="0"/>
              <a:t>Based on the nearest neighbour, what do you think their personality test score was?</a:t>
            </a:r>
            <a:endParaRPr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20"/>
        <p:cNvGrpSpPr/>
        <p:nvPr/>
      </p:nvGrpSpPr>
      <p:grpSpPr>
        <a:xfrm>
          <a:off x="0" y="0"/>
          <a:ext cx="0" cy="0"/>
          <a:chOff x="0" y="0"/>
          <a:chExt cx="0" cy="0"/>
        </a:xfrm>
      </p:grpSpPr>
      <p:sp>
        <p:nvSpPr>
          <p:cNvPr id="4621" name="Google Shape;4621;p12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Visualizing a Nearest Neighbour Algorithm</a:t>
            </a:r>
            <a:endParaRPr/>
          </a:p>
        </p:txBody>
      </p:sp>
      <p:pic>
        <p:nvPicPr>
          <p:cNvPr id="4622" name="Google Shape;4622;p126">
            <a:hlinkClick r:id="rId3"/>
          </p:cNvPr>
          <p:cNvPicPr preferRelativeResize="0"/>
          <p:nvPr/>
        </p:nvPicPr>
        <p:blipFill>
          <a:blip r:embed="rId4">
            <a:alphaModFix/>
          </a:blip>
          <a:stretch>
            <a:fillRect/>
          </a:stretch>
        </p:blipFill>
        <p:spPr>
          <a:xfrm>
            <a:off x="2373525" y="1334475"/>
            <a:ext cx="4268700" cy="3201525"/>
          </a:xfrm>
          <a:prstGeom prst="rect">
            <a:avLst/>
          </a:prstGeom>
          <a:noFill/>
          <a:ln>
            <a:noFill/>
          </a:ln>
        </p:spPr>
      </p:pic>
      <p:sp>
        <p:nvSpPr>
          <p:cNvPr id="4623" name="Google Shape;4623;p126"/>
          <p:cNvSpPr txBox="1"/>
          <p:nvPr/>
        </p:nvSpPr>
        <p:spPr>
          <a:xfrm>
            <a:off x="3484950" y="2609850"/>
            <a:ext cx="482100" cy="49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Merriweather"/>
                <a:ea typeface="Merriweather"/>
                <a:cs typeface="Merriweather"/>
                <a:sym typeface="Merriweather"/>
              </a:rPr>
              <a:t>❌</a:t>
            </a:r>
            <a:endParaRPr>
              <a:latin typeface="Merriweather"/>
              <a:ea typeface="Merriweather"/>
              <a:cs typeface="Merriweather"/>
              <a:sym typeface="Merriweather"/>
            </a:endParaRPr>
          </a:p>
        </p:txBody>
      </p:sp>
      <p:sp>
        <p:nvSpPr>
          <p:cNvPr id="3" name="TextBox 2"/>
          <p:cNvSpPr txBox="1"/>
          <p:nvPr/>
        </p:nvSpPr>
        <p:spPr>
          <a:xfrm>
            <a:off x="2775851" y="4536000"/>
            <a:ext cx="3589124" cy="169277"/>
          </a:xfrm>
          <a:prstGeom prst="rect">
            <a:avLst/>
          </a:prstGeom>
          <a:noFill/>
        </p:spPr>
        <p:txBody>
          <a:bodyPr vert="horz" wrap="none" lIns="0" tIns="0" rIns="0" bIns="0" rtlCol="0">
            <a:spAutoFit/>
          </a:bodyPr>
          <a:lstStyle/>
          <a:p>
            <a:r>
              <a:rPr lang="en-GB" sz="1100" u="sng" dirty="0">
                <a:solidFill>
                  <a:schemeClr val="hlink"/>
                </a:solidFill>
                <a:hlinkClick r:id="rId3"/>
              </a:rPr>
              <a:t>http://vision.stanford.edu/teaching/cs231n-demos/knn/</a:t>
            </a:r>
            <a:endParaRPr lang="en-GB" sz="11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 y="2009002"/>
            <a:ext cx="9124950" cy="1021556"/>
          </a:xfrm>
        </p:spPr>
        <p:txBody>
          <a:bodyPr anchor="ctr"/>
          <a:lstStyle/>
          <a:p>
            <a:pPr algn="ctr"/>
            <a:r>
              <a:rPr lang="en-US" sz="8000" b="1" dirty="0">
                <a:latin typeface="Intel Clear Pro" panose="020B0804020202060201" pitchFamily="34" charset="0"/>
                <a:ea typeface="Intel Clear Pro" panose="020B0804020202060201" pitchFamily="34" charset="0"/>
                <a:cs typeface="Intel Clear Pro" panose="020B0804020202060201" pitchFamily="34" charset="0"/>
              </a:rPr>
              <a:t>K – Nearest </a:t>
            </a:r>
            <a:r>
              <a:rPr lang="en-US" sz="8000" b="1" dirty="0" err="1">
                <a:latin typeface="Intel Clear Pro" panose="020B0804020202060201" pitchFamily="34" charset="0"/>
                <a:ea typeface="Intel Clear Pro" panose="020B0804020202060201" pitchFamily="34" charset="0"/>
                <a:cs typeface="Intel Clear Pro" panose="020B0804020202060201" pitchFamily="34" charset="0"/>
              </a:rPr>
              <a:t>Neighbour</a:t>
            </a:r>
            <a:endParaRPr lang="en-US" sz="8000" b="1" dirty="0">
              <a:latin typeface="Intel Clear Pro" panose="020B0804020202060201" pitchFamily="34" charset="0"/>
              <a:ea typeface="Intel Clear Pro" panose="020B0804020202060201" pitchFamily="34" charset="0"/>
              <a:cs typeface="Intel Clear Pro" panose="020B0804020202060201" pitchFamily="34" charset="0"/>
            </a:endParaRPr>
          </a:p>
        </p:txBody>
      </p:sp>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4294967295"/>
          </p:nvPr>
        </p:nvSpPr>
        <p:spPr>
          <a:xfrm>
            <a:off x="7010400" y="4824413"/>
            <a:ext cx="2133600" cy="273050"/>
          </a:xfrm>
        </p:spPr>
        <p:txBody>
          <a:bodyPr/>
          <a:lstStyle/>
          <a:p>
            <a:pPr defTabSz="457189">
              <a:defRPr/>
            </a:pPr>
            <a:fld id="{EE2556C5-CE8C-6547-B838-EA80C61A4AF7}" type="slidenum">
              <a:rPr lang="en-US">
                <a:solidFill>
                  <a:prstClr val="white"/>
                </a:solidFill>
                <a:latin typeface="Intel Clear"/>
              </a:rPr>
              <a:pPr defTabSz="457189">
                <a:defRPr/>
              </a:pPr>
              <a:t>35</a:t>
            </a:fld>
            <a:endParaRPr lang="en-US" dirty="0">
              <a:solidFill>
                <a:prstClr val="white"/>
              </a:solidFill>
              <a:latin typeface="Intel Clear"/>
            </a:endParaRPr>
          </a:p>
        </p:txBody>
      </p:sp>
    </p:spTree>
    <p:extLst>
      <p:ext uri="{BB962C8B-B14F-4D97-AF65-F5344CB8AC3E}">
        <p14:creationId xmlns:p14="http://schemas.microsoft.com/office/powerpoint/2010/main" val="385839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36</a:t>
            </a:fld>
            <a:endParaRPr lang="en-US" dirty="0">
              <a:solidFill>
                <a:prstClr val="white"/>
              </a:solidFill>
              <a:latin typeface="Intel Clear"/>
            </a:endParaRPr>
          </a:p>
        </p:txBody>
      </p:sp>
      <p:sp>
        <p:nvSpPr>
          <p:cNvPr id="5" name="Title 2"/>
          <p:cNvSpPr>
            <a:spLocks noGrp="1"/>
          </p:cNvSpPr>
          <p:nvPr>
            <p:ph type="title"/>
          </p:nvPr>
        </p:nvSpPr>
        <p:spPr>
          <a:xfrm>
            <a:off x="455613" y="308848"/>
            <a:ext cx="8229600" cy="868680"/>
          </a:xfrm>
        </p:spPr>
        <p:txBody>
          <a:bodyPr/>
          <a:lstStyle/>
          <a:p>
            <a:r>
              <a:rPr lang="en-US" b="1" dirty="0"/>
              <a:t>K-Nearest </a:t>
            </a:r>
            <a:r>
              <a:rPr lang="en-US" b="1" dirty="0" err="1"/>
              <a:t>Neighbour</a:t>
            </a:r>
            <a:r>
              <a:rPr lang="en-US" b="1" dirty="0"/>
              <a:t> (KNN)</a:t>
            </a:r>
            <a:endParaRPr lang="en-SG" b="1" dirty="0"/>
          </a:p>
        </p:txBody>
      </p:sp>
      <p:sp>
        <p:nvSpPr>
          <p:cNvPr id="7" name="Rectangle 6"/>
          <p:cNvSpPr/>
          <p:nvPr/>
        </p:nvSpPr>
        <p:spPr>
          <a:xfrm>
            <a:off x="0" y="4858482"/>
            <a:ext cx="8105776" cy="184666"/>
          </a:xfrm>
          <a:prstGeom prst="rect">
            <a:avLst/>
          </a:prstGeom>
        </p:spPr>
        <p:txBody>
          <a:bodyPr wrap="square" anchor="ctr">
            <a:spAutoFit/>
          </a:bodyPr>
          <a:lstStyle/>
          <a:p>
            <a:r>
              <a:rPr lang="en-SG" sz="600" dirty="0">
                <a:solidFill>
                  <a:schemeClr val="bg1"/>
                </a:solidFill>
              </a:rPr>
              <a:t>Copyright © 2019 Intel Corporation. All rights reserved. Intel and the Intel logo are trademarks of Intel Corporation in the U.S. and/or other countries. *Other names and brands may be claimed as the property of others.</a:t>
            </a:r>
          </a:p>
        </p:txBody>
      </p:sp>
      <p:sp>
        <p:nvSpPr>
          <p:cNvPr id="11" name="Google Shape;4281;p59"/>
          <p:cNvSpPr txBox="1">
            <a:spLocks/>
          </p:cNvSpPr>
          <p:nvPr/>
        </p:nvSpPr>
        <p:spPr>
          <a:xfrm>
            <a:off x="752399" y="884175"/>
            <a:ext cx="7801051" cy="2744850"/>
          </a:xfrm>
          <a:prstGeom prst="rect">
            <a:avLst/>
          </a:prstGeom>
        </p:spPr>
        <p:txBody>
          <a:bodyPr spcFirstLastPara="1" wrap="square" lIns="91425" tIns="91425" rIns="91425" bIns="91425" anchor="t"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31800" indent="-342900">
              <a:lnSpc>
                <a:spcPct val="138000"/>
              </a:lnSpc>
              <a:spcBef>
                <a:spcPts val="600"/>
              </a:spcBef>
              <a:buSzPts val="2200"/>
              <a:buFont typeface="Arial" panose="020B0604020202020204" pitchFamily="34" charset="0"/>
              <a:buChar char="•"/>
            </a:pPr>
            <a:r>
              <a:rPr lang="en-US" sz="2000" b="1" dirty="0"/>
              <a:t>KNN can be used in classification or regression problems</a:t>
            </a:r>
          </a:p>
          <a:p>
            <a:pPr marL="431800" indent="-342900">
              <a:lnSpc>
                <a:spcPct val="138000"/>
              </a:lnSpc>
              <a:spcBef>
                <a:spcPts val="600"/>
              </a:spcBef>
              <a:buSzPts val="2200"/>
              <a:buFont typeface="Arial" panose="020B0604020202020204" pitchFamily="34" charset="0"/>
              <a:buChar char="•"/>
            </a:pPr>
            <a:r>
              <a:rPr lang="en-US" sz="2000" b="1" dirty="0"/>
              <a:t>Relies on the surrounding points or </a:t>
            </a:r>
            <a:r>
              <a:rPr lang="en-US" sz="2000" b="1" dirty="0" err="1"/>
              <a:t>neighbours</a:t>
            </a:r>
            <a:r>
              <a:rPr lang="en-US" sz="2000" b="1" dirty="0"/>
              <a:t> to determine its class or group</a:t>
            </a:r>
          </a:p>
          <a:p>
            <a:pPr marL="431800" indent="-342900">
              <a:lnSpc>
                <a:spcPct val="138000"/>
              </a:lnSpc>
              <a:spcBef>
                <a:spcPts val="600"/>
              </a:spcBef>
              <a:buSzPts val="2200"/>
              <a:buFont typeface="Arial" panose="020B0604020202020204" pitchFamily="34" charset="0"/>
              <a:buChar char="•"/>
            </a:pPr>
            <a:r>
              <a:rPr lang="en-US" sz="2000" b="1" dirty="0" err="1"/>
              <a:t>Utilises</a:t>
            </a:r>
            <a:r>
              <a:rPr lang="en-US" sz="2000" b="1" dirty="0"/>
              <a:t> the properties of the majority of the nearest points to decide how to classify unknown points</a:t>
            </a:r>
          </a:p>
          <a:p>
            <a:pPr marL="431800" indent="-342900">
              <a:lnSpc>
                <a:spcPct val="138000"/>
              </a:lnSpc>
              <a:spcBef>
                <a:spcPts val="600"/>
              </a:spcBef>
              <a:buSzPts val="2200"/>
              <a:buFont typeface="Arial" panose="020B0604020202020204" pitchFamily="34" charset="0"/>
              <a:buChar char="•"/>
            </a:pPr>
            <a:r>
              <a:rPr lang="en-US" sz="2000" b="1" dirty="0"/>
              <a:t>Based on the concept that similar data points should be close to each other</a:t>
            </a:r>
          </a:p>
        </p:txBody>
      </p:sp>
    </p:spTree>
    <p:extLst>
      <p:ext uri="{BB962C8B-B14F-4D97-AF65-F5344CB8AC3E}">
        <p14:creationId xmlns:p14="http://schemas.microsoft.com/office/powerpoint/2010/main" val="100960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37</a:t>
            </a:fld>
            <a:endParaRPr lang="en-US" dirty="0">
              <a:solidFill>
                <a:prstClr val="white"/>
              </a:solidFill>
              <a:latin typeface="Intel Clear"/>
            </a:endParaRPr>
          </a:p>
        </p:txBody>
      </p:sp>
      <p:sp>
        <p:nvSpPr>
          <p:cNvPr id="5" name="Title 2"/>
          <p:cNvSpPr>
            <a:spLocks noGrp="1"/>
          </p:cNvSpPr>
          <p:nvPr>
            <p:ph type="title"/>
          </p:nvPr>
        </p:nvSpPr>
        <p:spPr>
          <a:xfrm>
            <a:off x="455613" y="308848"/>
            <a:ext cx="8229600" cy="868680"/>
          </a:xfrm>
        </p:spPr>
        <p:txBody>
          <a:bodyPr/>
          <a:lstStyle/>
          <a:p>
            <a:r>
              <a:rPr lang="en-US" b="1" dirty="0"/>
              <a:t>Example: Predict fruit sweetness </a:t>
            </a:r>
            <a:endParaRPr lang="en-SG" b="1" dirty="0"/>
          </a:p>
        </p:txBody>
      </p:sp>
      <p:sp>
        <p:nvSpPr>
          <p:cNvPr id="7" name="Rectangle 6"/>
          <p:cNvSpPr/>
          <p:nvPr/>
        </p:nvSpPr>
        <p:spPr>
          <a:xfrm>
            <a:off x="0" y="4858482"/>
            <a:ext cx="8105776" cy="184666"/>
          </a:xfrm>
          <a:prstGeom prst="rect">
            <a:avLst/>
          </a:prstGeom>
        </p:spPr>
        <p:txBody>
          <a:bodyPr wrap="square" anchor="ctr">
            <a:spAutoFit/>
          </a:bodyPr>
          <a:lstStyle/>
          <a:p>
            <a:r>
              <a:rPr lang="en-SG" sz="600" dirty="0">
                <a:solidFill>
                  <a:schemeClr val="bg1"/>
                </a:solidFill>
              </a:rPr>
              <a:t>Copyright © 2019 Intel Corporation. All rights reserved. Intel and the Intel logo are trademarks of Intel Corporation in the U.S. and/or other countries. *Other names and brands may be claimed as the property of others.</a:t>
            </a:r>
          </a:p>
        </p:txBody>
      </p:sp>
      <p:sp>
        <p:nvSpPr>
          <p:cNvPr id="8" name="Google Shape;4351;p70"/>
          <p:cNvSpPr/>
          <p:nvPr/>
        </p:nvSpPr>
        <p:spPr>
          <a:xfrm>
            <a:off x="6970250" y="308825"/>
            <a:ext cx="1753500" cy="8439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 name="Google Shape;4353;p70"/>
          <p:cNvCxnSpPr/>
          <p:nvPr/>
        </p:nvCxnSpPr>
        <p:spPr>
          <a:xfrm>
            <a:off x="795125" y="1394950"/>
            <a:ext cx="0" cy="2186700"/>
          </a:xfrm>
          <a:prstGeom prst="straightConnector1">
            <a:avLst/>
          </a:prstGeom>
          <a:noFill/>
          <a:ln w="38100" cap="flat" cmpd="sng">
            <a:solidFill>
              <a:schemeClr val="dk2"/>
            </a:solidFill>
            <a:prstDash val="solid"/>
            <a:round/>
            <a:headEnd type="none" w="med" len="med"/>
            <a:tailEnd type="none" w="med" len="med"/>
          </a:ln>
        </p:spPr>
      </p:cxnSp>
      <p:cxnSp>
        <p:nvCxnSpPr>
          <p:cNvPr id="10" name="Google Shape;4354;p70"/>
          <p:cNvCxnSpPr/>
          <p:nvPr/>
        </p:nvCxnSpPr>
        <p:spPr>
          <a:xfrm rot="10800000">
            <a:off x="483275" y="3303300"/>
            <a:ext cx="2481900" cy="0"/>
          </a:xfrm>
          <a:prstGeom prst="straightConnector1">
            <a:avLst/>
          </a:prstGeom>
          <a:noFill/>
          <a:ln w="38100" cap="flat" cmpd="sng">
            <a:solidFill>
              <a:schemeClr val="dk2"/>
            </a:solidFill>
            <a:prstDash val="solid"/>
            <a:round/>
            <a:headEnd type="none" w="med" len="med"/>
            <a:tailEnd type="none" w="med" len="med"/>
          </a:ln>
        </p:spPr>
      </p:cxnSp>
      <p:cxnSp>
        <p:nvCxnSpPr>
          <p:cNvPr id="12" name="Google Shape;4355;p70"/>
          <p:cNvCxnSpPr/>
          <p:nvPr/>
        </p:nvCxnSpPr>
        <p:spPr>
          <a:xfrm>
            <a:off x="3642900" y="1394950"/>
            <a:ext cx="0" cy="2186700"/>
          </a:xfrm>
          <a:prstGeom prst="straightConnector1">
            <a:avLst/>
          </a:prstGeom>
          <a:noFill/>
          <a:ln w="38100" cap="flat" cmpd="sng">
            <a:solidFill>
              <a:schemeClr val="dk2"/>
            </a:solidFill>
            <a:prstDash val="solid"/>
            <a:round/>
            <a:headEnd type="none" w="med" len="med"/>
            <a:tailEnd type="none" w="med" len="med"/>
          </a:ln>
        </p:spPr>
      </p:cxnSp>
      <p:cxnSp>
        <p:nvCxnSpPr>
          <p:cNvPr id="13" name="Google Shape;4356;p70"/>
          <p:cNvCxnSpPr/>
          <p:nvPr/>
        </p:nvCxnSpPr>
        <p:spPr>
          <a:xfrm rot="10800000">
            <a:off x="3331050" y="3303300"/>
            <a:ext cx="2481900" cy="0"/>
          </a:xfrm>
          <a:prstGeom prst="straightConnector1">
            <a:avLst/>
          </a:prstGeom>
          <a:noFill/>
          <a:ln w="38100" cap="flat" cmpd="sng">
            <a:solidFill>
              <a:schemeClr val="dk2"/>
            </a:solidFill>
            <a:prstDash val="solid"/>
            <a:round/>
            <a:headEnd type="none" w="med" len="med"/>
            <a:tailEnd type="none" w="med" len="med"/>
          </a:ln>
        </p:spPr>
      </p:cxnSp>
      <p:cxnSp>
        <p:nvCxnSpPr>
          <p:cNvPr id="14" name="Google Shape;4357;p70"/>
          <p:cNvCxnSpPr/>
          <p:nvPr/>
        </p:nvCxnSpPr>
        <p:spPr>
          <a:xfrm>
            <a:off x="6490675" y="1394950"/>
            <a:ext cx="0" cy="2186700"/>
          </a:xfrm>
          <a:prstGeom prst="straightConnector1">
            <a:avLst/>
          </a:prstGeom>
          <a:noFill/>
          <a:ln w="38100" cap="flat" cmpd="sng">
            <a:solidFill>
              <a:schemeClr val="dk2"/>
            </a:solidFill>
            <a:prstDash val="solid"/>
            <a:round/>
            <a:headEnd type="none" w="med" len="med"/>
            <a:tailEnd type="none" w="med" len="med"/>
          </a:ln>
        </p:spPr>
      </p:cxnSp>
      <p:cxnSp>
        <p:nvCxnSpPr>
          <p:cNvPr id="15" name="Google Shape;4358;p70"/>
          <p:cNvCxnSpPr/>
          <p:nvPr/>
        </p:nvCxnSpPr>
        <p:spPr>
          <a:xfrm rot="10800000">
            <a:off x="6178825" y="3303300"/>
            <a:ext cx="2481900" cy="0"/>
          </a:xfrm>
          <a:prstGeom prst="straightConnector1">
            <a:avLst/>
          </a:prstGeom>
          <a:noFill/>
          <a:ln w="38100" cap="flat" cmpd="sng">
            <a:solidFill>
              <a:schemeClr val="dk2"/>
            </a:solidFill>
            <a:prstDash val="solid"/>
            <a:round/>
            <a:headEnd type="none" w="med" len="med"/>
            <a:tailEnd type="none" w="med" len="med"/>
          </a:ln>
        </p:spPr>
      </p:cxnSp>
      <p:sp>
        <p:nvSpPr>
          <p:cNvPr id="16" name="Google Shape;4359;p70"/>
          <p:cNvSpPr txBox="1"/>
          <p:nvPr/>
        </p:nvSpPr>
        <p:spPr>
          <a:xfrm>
            <a:off x="1453688" y="1970500"/>
            <a:ext cx="4803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0000"/>
                </a:solidFill>
                <a:latin typeface="+mj-lt"/>
                <a:ea typeface="Intel Clear Pro" panose="020B0804020202060201" pitchFamily="34" charset="0"/>
                <a:cs typeface="Intel Clear Pro" panose="020B0804020202060201" pitchFamily="34" charset="0"/>
                <a:sym typeface="Merriweather"/>
              </a:rPr>
              <a:t>X</a:t>
            </a:r>
            <a:endParaRPr sz="2000" b="1" dirty="0">
              <a:solidFill>
                <a:srgbClr val="FF0000"/>
              </a:solidFill>
              <a:latin typeface="+mj-lt"/>
              <a:ea typeface="Intel Clear Pro" panose="020B0804020202060201" pitchFamily="34" charset="0"/>
              <a:cs typeface="Intel Clear Pro" panose="020B0804020202060201" pitchFamily="34" charset="0"/>
              <a:sym typeface="Merriweather"/>
            </a:endParaRPr>
          </a:p>
        </p:txBody>
      </p:sp>
      <p:sp>
        <p:nvSpPr>
          <p:cNvPr id="17" name="Google Shape;4360;p70"/>
          <p:cNvSpPr/>
          <p:nvPr/>
        </p:nvSpPr>
        <p:spPr>
          <a:xfrm>
            <a:off x="991400" y="1532125"/>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61;p70"/>
          <p:cNvSpPr/>
          <p:nvPr/>
        </p:nvSpPr>
        <p:spPr>
          <a:xfrm>
            <a:off x="1537100" y="1610800"/>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62;p70"/>
          <p:cNvSpPr/>
          <p:nvPr/>
        </p:nvSpPr>
        <p:spPr>
          <a:xfrm>
            <a:off x="2557425" y="2907938"/>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63;p70"/>
          <p:cNvSpPr/>
          <p:nvPr/>
        </p:nvSpPr>
        <p:spPr>
          <a:xfrm>
            <a:off x="7196300" y="441475"/>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64;p70"/>
          <p:cNvSpPr/>
          <p:nvPr/>
        </p:nvSpPr>
        <p:spPr>
          <a:xfrm>
            <a:off x="7200975" y="839950"/>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65;p70"/>
          <p:cNvSpPr txBox="1"/>
          <p:nvPr/>
        </p:nvSpPr>
        <p:spPr>
          <a:xfrm>
            <a:off x="7499513" y="243637"/>
            <a:ext cx="2110750" cy="974275"/>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dirty="0">
                <a:latin typeface="+mj-lt"/>
                <a:ea typeface="Merriweather"/>
                <a:cs typeface="Merriweather"/>
                <a:sym typeface="Merriweather"/>
              </a:rPr>
              <a:t>Sweet</a:t>
            </a:r>
            <a:endParaRPr dirty="0">
              <a:latin typeface="+mj-lt"/>
              <a:ea typeface="Merriweather"/>
              <a:cs typeface="Merriweather"/>
              <a:sym typeface="Merriweather"/>
            </a:endParaRPr>
          </a:p>
          <a:p>
            <a:pPr marL="0" lvl="0" indent="0" algn="l" rtl="0">
              <a:lnSpc>
                <a:spcPct val="150000"/>
              </a:lnSpc>
              <a:spcBef>
                <a:spcPts val="0"/>
              </a:spcBef>
              <a:spcAft>
                <a:spcPts val="0"/>
              </a:spcAft>
              <a:buNone/>
            </a:pPr>
            <a:r>
              <a:rPr lang="en-GB" dirty="0">
                <a:latin typeface="+mj-lt"/>
                <a:ea typeface="Merriweather"/>
                <a:cs typeface="Merriweather"/>
                <a:sym typeface="Merriweather"/>
              </a:rPr>
              <a:t>Not Sweet</a:t>
            </a:r>
            <a:endParaRPr dirty="0">
              <a:latin typeface="+mj-lt"/>
              <a:ea typeface="Merriweather"/>
              <a:cs typeface="Merriweather"/>
              <a:sym typeface="Merriweather"/>
            </a:endParaRPr>
          </a:p>
        </p:txBody>
      </p:sp>
      <p:sp>
        <p:nvSpPr>
          <p:cNvPr id="23" name="Google Shape;4366;p70"/>
          <p:cNvSpPr/>
          <p:nvPr/>
        </p:nvSpPr>
        <p:spPr>
          <a:xfrm>
            <a:off x="2450525" y="2067088"/>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67;p70"/>
          <p:cNvSpPr/>
          <p:nvPr/>
        </p:nvSpPr>
        <p:spPr>
          <a:xfrm>
            <a:off x="2198325" y="2708150"/>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68;p70"/>
          <p:cNvSpPr/>
          <p:nvPr/>
        </p:nvSpPr>
        <p:spPr>
          <a:xfrm>
            <a:off x="2619125" y="2512575"/>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69;p70"/>
          <p:cNvSpPr/>
          <p:nvPr/>
        </p:nvSpPr>
        <p:spPr>
          <a:xfrm>
            <a:off x="2036075" y="2399900"/>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70;p70"/>
          <p:cNvSpPr/>
          <p:nvPr/>
        </p:nvSpPr>
        <p:spPr>
          <a:xfrm>
            <a:off x="1025075" y="1894300"/>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1;p70"/>
          <p:cNvSpPr/>
          <p:nvPr/>
        </p:nvSpPr>
        <p:spPr>
          <a:xfrm>
            <a:off x="2177225" y="1758025"/>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72;p70"/>
          <p:cNvSpPr/>
          <p:nvPr/>
        </p:nvSpPr>
        <p:spPr>
          <a:xfrm>
            <a:off x="1839213" y="2813500"/>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73;p70"/>
          <p:cNvSpPr/>
          <p:nvPr/>
        </p:nvSpPr>
        <p:spPr>
          <a:xfrm>
            <a:off x="1131750" y="2375350"/>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74;p70"/>
          <p:cNvSpPr/>
          <p:nvPr/>
        </p:nvSpPr>
        <p:spPr>
          <a:xfrm>
            <a:off x="1733975" y="1970500"/>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75;p70"/>
          <p:cNvSpPr txBox="1"/>
          <p:nvPr/>
        </p:nvSpPr>
        <p:spPr>
          <a:xfrm>
            <a:off x="4132975" y="1775638"/>
            <a:ext cx="4803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0000"/>
                </a:solidFill>
                <a:latin typeface="+mj-lt"/>
                <a:ea typeface="Intel Clear Pro" panose="020B0804020202060201" pitchFamily="34" charset="0"/>
                <a:cs typeface="Intel Clear Pro" panose="020B0804020202060201" pitchFamily="34" charset="0"/>
                <a:sym typeface="Merriweather"/>
              </a:rPr>
              <a:t>X</a:t>
            </a:r>
            <a:endParaRPr sz="2000" b="1" dirty="0">
              <a:solidFill>
                <a:srgbClr val="FF0000"/>
              </a:solidFill>
              <a:latin typeface="+mj-lt"/>
              <a:ea typeface="Intel Clear Pro" panose="020B0804020202060201" pitchFamily="34" charset="0"/>
              <a:cs typeface="Intel Clear Pro" panose="020B0804020202060201" pitchFamily="34" charset="0"/>
              <a:sym typeface="Merriweather"/>
            </a:endParaRPr>
          </a:p>
        </p:txBody>
      </p:sp>
      <p:sp>
        <p:nvSpPr>
          <p:cNvPr id="33" name="Google Shape;4376;p70"/>
          <p:cNvSpPr/>
          <p:nvPr/>
        </p:nvSpPr>
        <p:spPr>
          <a:xfrm>
            <a:off x="3827425" y="1532113"/>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77;p70"/>
          <p:cNvSpPr/>
          <p:nvPr/>
        </p:nvSpPr>
        <p:spPr>
          <a:xfrm>
            <a:off x="4373125" y="1610788"/>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78;p70"/>
          <p:cNvSpPr/>
          <p:nvPr/>
        </p:nvSpPr>
        <p:spPr>
          <a:xfrm>
            <a:off x="5393450" y="2907925"/>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79;p70"/>
          <p:cNvSpPr/>
          <p:nvPr/>
        </p:nvSpPr>
        <p:spPr>
          <a:xfrm>
            <a:off x="5286550" y="2067075"/>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80;p70"/>
          <p:cNvSpPr/>
          <p:nvPr/>
        </p:nvSpPr>
        <p:spPr>
          <a:xfrm>
            <a:off x="5034350" y="2708138"/>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81;p70"/>
          <p:cNvSpPr/>
          <p:nvPr/>
        </p:nvSpPr>
        <p:spPr>
          <a:xfrm>
            <a:off x="5455150" y="2512563"/>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82;p70"/>
          <p:cNvSpPr/>
          <p:nvPr/>
        </p:nvSpPr>
        <p:spPr>
          <a:xfrm>
            <a:off x="4872100" y="2399888"/>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83;p70"/>
          <p:cNvSpPr/>
          <p:nvPr/>
        </p:nvSpPr>
        <p:spPr>
          <a:xfrm>
            <a:off x="3861100" y="1894288"/>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84;p70"/>
          <p:cNvSpPr/>
          <p:nvPr/>
        </p:nvSpPr>
        <p:spPr>
          <a:xfrm>
            <a:off x="5013250" y="1758013"/>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85;p70"/>
          <p:cNvSpPr/>
          <p:nvPr/>
        </p:nvSpPr>
        <p:spPr>
          <a:xfrm>
            <a:off x="4675238" y="2813488"/>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86;p70"/>
          <p:cNvSpPr/>
          <p:nvPr/>
        </p:nvSpPr>
        <p:spPr>
          <a:xfrm>
            <a:off x="3967775" y="2375338"/>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387;p70"/>
          <p:cNvSpPr/>
          <p:nvPr/>
        </p:nvSpPr>
        <p:spPr>
          <a:xfrm>
            <a:off x="4570000" y="1970488"/>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388;p70"/>
          <p:cNvSpPr txBox="1"/>
          <p:nvPr/>
        </p:nvSpPr>
        <p:spPr>
          <a:xfrm>
            <a:off x="6988825" y="1888600"/>
            <a:ext cx="480300" cy="58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0000"/>
                </a:solidFill>
                <a:latin typeface="+mj-lt"/>
                <a:ea typeface="Merriweather"/>
                <a:cs typeface="Merriweather"/>
                <a:sym typeface="Merriweather"/>
              </a:rPr>
              <a:t>X</a:t>
            </a:r>
            <a:endParaRPr sz="2000" b="1" dirty="0">
              <a:solidFill>
                <a:srgbClr val="FF0000"/>
              </a:solidFill>
              <a:latin typeface="+mj-lt"/>
              <a:ea typeface="Merriweather"/>
              <a:cs typeface="Merriweather"/>
              <a:sym typeface="Merriweather"/>
            </a:endParaRPr>
          </a:p>
        </p:txBody>
      </p:sp>
      <p:sp>
        <p:nvSpPr>
          <p:cNvPr id="46" name="Google Shape;4389;p70"/>
          <p:cNvSpPr/>
          <p:nvPr/>
        </p:nvSpPr>
        <p:spPr>
          <a:xfrm>
            <a:off x="6651700" y="1532125"/>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390;p70"/>
          <p:cNvSpPr/>
          <p:nvPr/>
        </p:nvSpPr>
        <p:spPr>
          <a:xfrm>
            <a:off x="7197400" y="1610800"/>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391;p70"/>
          <p:cNvSpPr/>
          <p:nvPr/>
        </p:nvSpPr>
        <p:spPr>
          <a:xfrm>
            <a:off x="8217725" y="2907938"/>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392;p70"/>
          <p:cNvSpPr/>
          <p:nvPr/>
        </p:nvSpPr>
        <p:spPr>
          <a:xfrm>
            <a:off x="8110825" y="2067088"/>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3;p70"/>
          <p:cNvSpPr/>
          <p:nvPr/>
        </p:nvSpPr>
        <p:spPr>
          <a:xfrm>
            <a:off x="7858625" y="2708150"/>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394;p70"/>
          <p:cNvSpPr/>
          <p:nvPr/>
        </p:nvSpPr>
        <p:spPr>
          <a:xfrm>
            <a:off x="8279425" y="2512575"/>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395;p70"/>
          <p:cNvSpPr/>
          <p:nvPr/>
        </p:nvSpPr>
        <p:spPr>
          <a:xfrm>
            <a:off x="7696375" y="2399900"/>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396;p70"/>
          <p:cNvSpPr/>
          <p:nvPr/>
        </p:nvSpPr>
        <p:spPr>
          <a:xfrm>
            <a:off x="6685375" y="1894300"/>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397;p70"/>
          <p:cNvSpPr/>
          <p:nvPr/>
        </p:nvSpPr>
        <p:spPr>
          <a:xfrm>
            <a:off x="7837525" y="1758025"/>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398;p70"/>
          <p:cNvSpPr/>
          <p:nvPr/>
        </p:nvSpPr>
        <p:spPr>
          <a:xfrm>
            <a:off x="7499513" y="2813500"/>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399;p70"/>
          <p:cNvSpPr/>
          <p:nvPr/>
        </p:nvSpPr>
        <p:spPr>
          <a:xfrm>
            <a:off x="6792050" y="2375350"/>
            <a:ext cx="225900" cy="225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00;p70"/>
          <p:cNvSpPr/>
          <p:nvPr/>
        </p:nvSpPr>
        <p:spPr>
          <a:xfrm>
            <a:off x="7394275" y="1970500"/>
            <a:ext cx="225900" cy="22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01;p70"/>
          <p:cNvSpPr/>
          <p:nvPr/>
        </p:nvSpPr>
        <p:spPr>
          <a:xfrm>
            <a:off x="1416625" y="1857450"/>
            <a:ext cx="582900" cy="582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02;p70"/>
          <p:cNvSpPr/>
          <p:nvPr/>
        </p:nvSpPr>
        <p:spPr>
          <a:xfrm>
            <a:off x="4107550" y="1593514"/>
            <a:ext cx="737400" cy="737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03;p70"/>
          <p:cNvSpPr/>
          <p:nvPr/>
        </p:nvSpPr>
        <p:spPr>
          <a:xfrm>
            <a:off x="6707656" y="1561175"/>
            <a:ext cx="930600" cy="930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404;p70"/>
          <p:cNvSpPr txBox="1"/>
          <p:nvPr/>
        </p:nvSpPr>
        <p:spPr>
          <a:xfrm>
            <a:off x="396550" y="3672550"/>
            <a:ext cx="2655350" cy="6309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dirty="0">
                <a:latin typeface="+mj-lt"/>
                <a:ea typeface="Merriweather"/>
                <a:cs typeface="Merriweather"/>
                <a:sym typeface="Merriweather"/>
              </a:rPr>
              <a:t>1 - Nearest Neighbour</a:t>
            </a:r>
            <a:endParaRPr dirty="0">
              <a:latin typeface="+mj-lt"/>
              <a:ea typeface="Merriweather"/>
              <a:cs typeface="Merriweather"/>
              <a:sym typeface="Merriweather"/>
            </a:endParaRPr>
          </a:p>
        </p:txBody>
      </p:sp>
      <p:sp>
        <p:nvSpPr>
          <p:cNvPr id="62" name="Google Shape;4405;p70"/>
          <p:cNvSpPr txBox="1"/>
          <p:nvPr/>
        </p:nvSpPr>
        <p:spPr>
          <a:xfrm>
            <a:off x="3250200" y="3672550"/>
            <a:ext cx="2643600" cy="6309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dirty="0">
                <a:latin typeface="+mj-lt"/>
                <a:ea typeface="Merriweather"/>
                <a:cs typeface="Merriweather"/>
                <a:sym typeface="Merriweather"/>
              </a:rPr>
              <a:t>2 - Nearest Neighbour</a:t>
            </a:r>
            <a:endParaRPr dirty="0">
              <a:latin typeface="+mj-lt"/>
              <a:ea typeface="Merriweather"/>
              <a:cs typeface="Merriweather"/>
              <a:sym typeface="Merriweather"/>
            </a:endParaRPr>
          </a:p>
        </p:txBody>
      </p:sp>
      <p:sp>
        <p:nvSpPr>
          <p:cNvPr id="63" name="Google Shape;4406;p70"/>
          <p:cNvSpPr txBox="1"/>
          <p:nvPr/>
        </p:nvSpPr>
        <p:spPr>
          <a:xfrm>
            <a:off x="5861938" y="3672550"/>
            <a:ext cx="3501050" cy="6309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GB" dirty="0">
                <a:latin typeface="+mj-lt"/>
                <a:ea typeface="Merriweather"/>
                <a:cs typeface="Merriweather"/>
                <a:sym typeface="Merriweather"/>
              </a:rPr>
              <a:t>3 - Nearest Neighbour</a:t>
            </a:r>
            <a:endParaRPr dirty="0">
              <a:latin typeface="+mj-lt"/>
              <a:ea typeface="Merriweather"/>
              <a:cs typeface="Merriweather"/>
              <a:sym typeface="Merriweather"/>
            </a:endParaRPr>
          </a:p>
        </p:txBody>
      </p:sp>
    </p:spTree>
    <p:extLst>
      <p:ext uri="{BB962C8B-B14F-4D97-AF65-F5344CB8AC3E}">
        <p14:creationId xmlns:p14="http://schemas.microsoft.com/office/powerpoint/2010/main" val="100960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 y="2009002"/>
            <a:ext cx="9124950" cy="1021556"/>
          </a:xfrm>
        </p:spPr>
        <p:txBody>
          <a:bodyPr anchor="ctr"/>
          <a:lstStyle/>
          <a:p>
            <a:pPr algn="ctr"/>
            <a:r>
              <a:rPr lang="en-US" sz="8000" b="1" dirty="0">
                <a:latin typeface="Intel Clear Pro" panose="020B0804020202060201" pitchFamily="34" charset="0"/>
                <a:ea typeface="Intel Clear Pro" panose="020B0804020202060201" pitchFamily="34" charset="0"/>
                <a:cs typeface="Intel Clear Pro" panose="020B0804020202060201" pitchFamily="34" charset="0"/>
              </a:rPr>
              <a:t>Let’s </a:t>
            </a:r>
            <a:r>
              <a:rPr lang="en-US" sz="8000" b="1" dirty="0" err="1">
                <a:solidFill>
                  <a:schemeClr val="accent3">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Kahoot</a:t>
            </a:r>
            <a:r>
              <a:rPr lang="en-US" sz="8000" b="1" dirty="0">
                <a:solidFill>
                  <a:schemeClr val="accent3">
                    <a:alpha val="90000"/>
                  </a:schemeClr>
                </a:solidFill>
                <a:latin typeface="Intel Clear Pro" panose="020B0804020202060201" pitchFamily="34" charset="0"/>
                <a:ea typeface="Intel Clear Pro" panose="020B0804020202060201" pitchFamily="34" charset="0"/>
                <a:cs typeface="Intel Clear Pro" panose="020B0804020202060201" pitchFamily="34" charset="0"/>
              </a:rPr>
              <a:t>!</a:t>
            </a:r>
          </a:p>
        </p:txBody>
      </p:sp>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4294967295"/>
          </p:nvPr>
        </p:nvSpPr>
        <p:spPr>
          <a:xfrm>
            <a:off x="7010400" y="4824413"/>
            <a:ext cx="2133600" cy="273050"/>
          </a:xfrm>
        </p:spPr>
        <p:txBody>
          <a:bodyPr/>
          <a:lstStyle/>
          <a:p>
            <a:pPr defTabSz="457189">
              <a:defRPr/>
            </a:pPr>
            <a:fld id="{EE2556C5-CE8C-6547-B838-EA80C61A4AF7}" type="slidenum">
              <a:rPr lang="en-US">
                <a:solidFill>
                  <a:prstClr val="white"/>
                </a:solidFill>
                <a:latin typeface="Intel Clear"/>
              </a:rPr>
              <a:pPr defTabSz="457189">
                <a:defRPr/>
              </a:pPr>
              <a:t>38</a:t>
            </a:fld>
            <a:endParaRPr lang="en-US" dirty="0">
              <a:solidFill>
                <a:prstClr val="white"/>
              </a:solidFill>
              <a:latin typeface="Intel Clear"/>
            </a:endParaRPr>
          </a:p>
        </p:txBody>
      </p:sp>
      <p:sp>
        <p:nvSpPr>
          <p:cNvPr id="4" name="TextBox 3"/>
          <p:cNvSpPr txBox="1"/>
          <p:nvPr/>
        </p:nvSpPr>
        <p:spPr>
          <a:xfrm>
            <a:off x="471488" y="4124326"/>
            <a:ext cx="8220074" cy="153888"/>
          </a:xfrm>
          <a:prstGeom prst="rect">
            <a:avLst/>
          </a:prstGeom>
          <a:solidFill>
            <a:schemeClr val="bg1">
              <a:alpha val="65000"/>
            </a:schemeClr>
          </a:solidFill>
        </p:spPr>
        <p:txBody>
          <a:bodyPr vert="horz" wrap="square" lIns="0" tIns="0" rIns="0" bIns="0" rtlCol="0">
            <a:spAutoFit/>
          </a:bodyPr>
          <a:lstStyle/>
          <a:p>
            <a:r>
              <a:rPr lang="en-SG" sz="1000" u="sng" dirty="0">
                <a:solidFill>
                  <a:schemeClr val="bg1"/>
                </a:solidFill>
                <a:hlinkClick r:id="rId3"/>
              </a:rPr>
              <a:t>https://play.kahoot.it/#/?quizId=c5c567c3-76da-43dd-9532-4e211f029108&amp;token=f2a04012-2eb4-4378-af2e-ef30b9b8d50e&amp;user=febriy</a:t>
            </a:r>
            <a:r>
              <a:rPr lang="en-SG" sz="1000" dirty="0">
                <a:solidFill>
                  <a:schemeClr val="bg1"/>
                </a:solidFill>
              </a:rPr>
              <a:t> </a:t>
            </a:r>
            <a:endParaRPr lang="en-SG" sz="600" dirty="0">
              <a:solidFill>
                <a:schemeClr val="bg1"/>
              </a:solidFill>
            </a:endParaRPr>
          </a:p>
        </p:txBody>
      </p:sp>
      <p:sp>
        <p:nvSpPr>
          <p:cNvPr id="6" name="TextBox 5"/>
          <p:cNvSpPr txBox="1"/>
          <p:nvPr/>
        </p:nvSpPr>
        <p:spPr>
          <a:xfrm>
            <a:off x="471488" y="3955049"/>
            <a:ext cx="823944" cy="169277"/>
          </a:xfrm>
          <a:prstGeom prst="rect">
            <a:avLst/>
          </a:prstGeom>
          <a:noFill/>
        </p:spPr>
        <p:txBody>
          <a:bodyPr vert="horz" wrap="none" lIns="0" tIns="0" rIns="0" bIns="0" rtlCol="0">
            <a:spAutoFit/>
          </a:bodyPr>
          <a:lstStyle/>
          <a:p>
            <a:r>
              <a:rPr lang="en-SG" sz="1100" dirty="0">
                <a:solidFill>
                  <a:schemeClr val="bg1"/>
                </a:solidFill>
              </a:rPr>
              <a:t>Trainer Link: </a:t>
            </a:r>
          </a:p>
        </p:txBody>
      </p:sp>
    </p:spTree>
    <p:extLst>
      <p:ext uri="{BB962C8B-B14F-4D97-AF65-F5344CB8AC3E}">
        <p14:creationId xmlns:p14="http://schemas.microsoft.com/office/powerpoint/2010/main" val="295284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39</a:t>
            </a:fld>
            <a:endParaRPr lang="en-US" dirty="0">
              <a:solidFill>
                <a:prstClr val="white"/>
              </a:solidFill>
              <a:latin typeface="Intel Clear"/>
            </a:endParaRPr>
          </a:p>
        </p:txBody>
      </p:sp>
      <p:sp>
        <p:nvSpPr>
          <p:cNvPr id="5" name="Title 2"/>
          <p:cNvSpPr>
            <a:spLocks noGrp="1"/>
          </p:cNvSpPr>
          <p:nvPr>
            <p:ph type="title"/>
          </p:nvPr>
        </p:nvSpPr>
        <p:spPr>
          <a:xfrm>
            <a:off x="455613" y="308848"/>
            <a:ext cx="8229600" cy="868680"/>
          </a:xfrm>
        </p:spPr>
        <p:txBody>
          <a:bodyPr/>
          <a:lstStyle/>
          <a:p>
            <a:r>
              <a:rPr lang="en-US" b="1" dirty="0"/>
              <a:t>AI Project Cycle</a:t>
            </a:r>
            <a:endParaRPr lang="en-SG" b="1" dirty="0"/>
          </a:p>
        </p:txBody>
      </p:sp>
      <p:sp>
        <p:nvSpPr>
          <p:cNvPr id="8" name="Google Shape;4141;p43"/>
          <p:cNvSpPr/>
          <p:nvPr/>
        </p:nvSpPr>
        <p:spPr>
          <a:xfrm>
            <a:off x="187523" y="1261140"/>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142;p43"/>
          <p:cNvSpPr/>
          <p:nvPr/>
        </p:nvSpPr>
        <p:spPr>
          <a:xfrm>
            <a:off x="1612142" y="2579168"/>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143;p43"/>
          <p:cNvSpPr/>
          <p:nvPr/>
        </p:nvSpPr>
        <p:spPr>
          <a:xfrm>
            <a:off x="3036761" y="1261140"/>
            <a:ext cx="1439426" cy="1411586"/>
          </a:xfrm>
          <a:prstGeom prst="ellipse">
            <a:avLst/>
          </a:prstGeom>
          <a:solidFill>
            <a:schemeClr val="accent1"/>
          </a:solidFill>
          <a:ln w="57150">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144;p43"/>
          <p:cNvSpPr/>
          <p:nvPr/>
        </p:nvSpPr>
        <p:spPr>
          <a:xfrm>
            <a:off x="4461380" y="2579168"/>
            <a:ext cx="1439426" cy="1411586"/>
          </a:xfrm>
          <a:prstGeom prst="ellipse">
            <a:avLst/>
          </a:prstGeom>
          <a:solidFill>
            <a:schemeClr val="accent1"/>
          </a:solidFill>
          <a:ln w="57150">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145;p43"/>
          <p:cNvSpPr/>
          <p:nvPr/>
        </p:nvSpPr>
        <p:spPr>
          <a:xfrm>
            <a:off x="5848657" y="1261140"/>
            <a:ext cx="1439426" cy="1411586"/>
          </a:xfrm>
          <a:prstGeom prst="ellipse">
            <a:avLst/>
          </a:prstGeom>
          <a:solidFill>
            <a:schemeClr val="accent1"/>
          </a:solidFill>
          <a:ln w="57150">
            <a:solidFill>
              <a:srgbClr val="FF000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4146;p43"/>
          <p:cNvSpPr txBox="1"/>
          <p:nvPr/>
        </p:nvSpPr>
        <p:spPr>
          <a:xfrm>
            <a:off x="352789" y="1699783"/>
            <a:ext cx="11088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Problem Scoping</a:t>
            </a:r>
            <a:endParaRPr sz="1600" b="1" dirty="0">
              <a:solidFill>
                <a:schemeClr val="bg1"/>
              </a:solidFill>
              <a:latin typeface="Open Sans"/>
              <a:ea typeface="Open Sans"/>
              <a:cs typeface="Open Sans"/>
              <a:sym typeface="Open Sans"/>
            </a:endParaRPr>
          </a:p>
        </p:txBody>
      </p:sp>
      <p:sp>
        <p:nvSpPr>
          <p:cNvPr id="14" name="Google Shape;4147;p43"/>
          <p:cNvSpPr txBox="1"/>
          <p:nvPr/>
        </p:nvSpPr>
        <p:spPr>
          <a:xfrm>
            <a:off x="1620405" y="2980570"/>
            <a:ext cx="14229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Data Acquisition</a:t>
            </a:r>
            <a:endParaRPr sz="1600" b="1" dirty="0">
              <a:solidFill>
                <a:schemeClr val="bg1"/>
              </a:solidFill>
              <a:latin typeface="Open Sans"/>
              <a:ea typeface="Open Sans"/>
              <a:cs typeface="Open Sans"/>
              <a:sym typeface="Open Sans"/>
            </a:endParaRPr>
          </a:p>
        </p:txBody>
      </p:sp>
      <p:sp>
        <p:nvSpPr>
          <p:cNvPr id="15" name="Google Shape;4148;p43"/>
          <p:cNvSpPr txBox="1"/>
          <p:nvPr/>
        </p:nvSpPr>
        <p:spPr>
          <a:xfrm>
            <a:off x="3045024" y="1699783"/>
            <a:ext cx="14229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Data Exploration</a:t>
            </a:r>
            <a:endParaRPr sz="1600" b="1" dirty="0">
              <a:solidFill>
                <a:schemeClr val="bg1"/>
              </a:solidFill>
              <a:latin typeface="Open Sans"/>
              <a:ea typeface="Open Sans"/>
              <a:cs typeface="Open Sans"/>
              <a:sym typeface="Open Sans"/>
            </a:endParaRPr>
          </a:p>
        </p:txBody>
      </p:sp>
      <p:sp>
        <p:nvSpPr>
          <p:cNvPr id="16" name="Google Shape;4149;p43"/>
          <p:cNvSpPr txBox="1"/>
          <p:nvPr/>
        </p:nvSpPr>
        <p:spPr>
          <a:xfrm>
            <a:off x="4550494" y="2980570"/>
            <a:ext cx="12612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Modeling</a:t>
            </a:r>
            <a:endParaRPr sz="1600" b="1" dirty="0">
              <a:solidFill>
                <a:schemeClr val="bg1"/>
              </a:solidFill>
              <a:latin typeface="Open Sans"/>
              <a:ea typeface="Open Sans"/>
              <a:cs typeface="Open Sans"/>
              <a:sym typeface="Open Sans"/>
            </a:endParaRPr>
          </a:p>
        </p:txBody>
      </p:sp>
      <p:sp>
        <p:nvSpPr>
          <p:cNvPr id="17" name="Google Shape;4150;p43"/>
          <p:cNvSpPr txBox="1"/>
          <p:nvPr/>
        </p:nvSpPr>
        <p:spPr>
          <a:xfrm>
            <a:off x="5937770" y="1699783"/>
            <a:ext cx="12612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Evaluate</a:t>
            </a:r>
            <a:endParaRPr sz="1600" b="1" dirty="0">
              <a:solidFill>
                <a:schemeClr val="bg1"/>
              </a:solidFill>
              <a:latin typeface="Open Sans"/>
              <a:ea typeface="Open Sans"/>
              <a:cs typeface="Open Sans"/>
              <a:sym typeface="Open Sans"/>
            </a:endParaRPr>
          </a:p>
        </p:txBody>
      </p:sp>
      <p:sp>
        <p:nvSpPr>
          <p:cNvPr id="22" name="Google Shape;4155;p43"/>
          <p:cNvSpPr/>
          <p:nvPr/>
        </p:nvSpPr>
        <p:spPr>
          <a:xfrm>
            <a:off x="7385420" y="2465901"/>
            <a:ext cx="1439426" cy="1411586"/>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56;p43"/>
          <p:cNvSpPr txBox="1"/>
          <p:nvPr/>
        </p:nvSpPr>
        <p:spPr>
          <a:xfrm>
            <a:off x="7288083" y="2892314"/>
            <a:ext cx="1634100" cy="53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a:solidFill>
                  <a:schemeClr val="bg1"/>
                </a:solidFill>
                <a:latin typeface="Open Sans"/>
                <a:ea typeface="Open Sans"/>
                <a:cs typeface="Open Sans"/>
                <a:sym typeface="Open Sans"/>
              </a:rPr>
              <a:t>Deployment</a:t>
            </a:r>
            <a:endParaRPr sz="1600" b="1" dirty="0">
              <a:solidFill>
                <a:schemeClr val="bg1"/>
              </a:solidFill>
              <a:latin typeface="Open Sans"/>
              <a:ea typeface="Open Sans"/>
              <a:cs typeface="Open Sans"/>
              <a:sym typeface="Open Sans"/>
            </a:endParaRPr>
          </a:p>
        </p:txBody>
      </p:sp>
      <p:sp>
        <p:nvSpPr>
          <p:cNvPr id="56" name="Right Arrow 55"/>
          <p:cNvSpPr/>
          <p:nvPr/>
        </p:nvSpPr>
        <p:spPr>
          <a:xfrm rot="2620770">
            <a:off x="1447432" y="2473842"/>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ight Arrow 56"/>
          <p:cNvSpPr/>
          <p:nvPr/>
        </p:nvSpPr>
        <p:spPr>
          <a:xfrm rot="2620770">
            <a:off x="4303214" y="2459664"/>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ight Arrow 57"/>
          <p:cNvSpPr/>
          <p:nvPr/>
        </p:nvSpPr>
        <p:spPr>
          <a:xfrm rot="2620770">
            <a:off x="7115110" y="2431310"/>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ight Arrow 58"/>
          <p:cNvSpPr/>
          <p:nvPr/>
        </p:nvSpPr>
        <p:spPr>
          <a:xfrm rot="18797427">
            <a:off x="2863787" y="2384238"/>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ight Arrow 59"/>
          <p:cNvSpPr/>
          <p:nvPr/>
        </p:nvSpPr>
        <p:spPr>
          <a:xfrm rot="18797427">
            <a:off x="5727833" y="2411723"/>
            <a:ext cx="345946" cy="389860"/>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329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4</a:t>
            </a:fld>
            <a:endParaRPr lang="en-US" dirty="0">
              <a:solidFill>
                <a:prstClr val="white"/>
              </a:solidFill>
              <a:latin typeface="Intel Clear"/>
            </a:endParaRPr>
          </a:p>
        </p:txBody>
      </p:sp>
      <p:sp>
        <p:nvSpPr>
          <p:cNvPr id="5" name="Title 2"/>
          <p:cNvSpPr>
            <a:spLocks noGrp="1"/>
          </p:cNvSpPr>
          <p:nvPr>
            <p:ph type="title"/>
          </p:nvPr>
        </p:nvSpPr>
        <p:spPr/>
        <p:txBody>
          <a:bodyPr/>
          <a:lstStyle/>
          <a:p>
            <a:r>
              <a:rPr lang="en-US" b="1" dirty="0"/>
              <a:t>The 3M’s: Mean, Median, Mode</a:t>
            </a:r>
            <a:endParaRPr lang="en-SG" b="1" dirty="0"/>
          </a:p>
        </p:txBody>
      </p:sp>
      <p:sp>
        <p:nvSpPr>
          <p:cNvPr id="24" name="Google Shape;4140;p43"/>
          <p:cNvSpPr txBox="1">
            <a:spLocks/>
          </p:cNvSpPr>
          <p:nvPr/>
        </p:nvSpPr>
        <p:spPr>
          <a:xfrm>
            <a:off x="977300" y="1355275"/>
            <a:ext cx="2296500" cy="582900"/>
          </a:xfrm>
          <a:prstGeom prst="rect">
            <a:avLst/>
          </a:prstGeom>
          <a:solidFill>
            <a:schemeClr val="tx2"/>
          </a:solidFill>
          <a:ln w="2857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GB" sz="2200" b="1">
                <a:solidFill>
                  <a:srgbClr val="FFFFFF"/>
                </a:solidFill>
              </a:rPr>
              <a:t>Mean</a:t>
            </a:r>
          </a:p>
        </p:txBody>
      </p:sp>
      <p:sp>
        <p:nvSpPr>
          <p:cNvPr id="25" name="Google Shape;4141;p43"/>
          <p:cNvSpPr txBox="1">
            <a:spLocks/>
          </p:cNvSpPr>
          <p:nvPr/>
        </p:nvSpPr>
        <p:spPr>
          <a:xfrm>
            <a:off x="3391600" y="1355275"/>
            <a:ext cx="2296500" cy="582900"/>
          </a:xfrm>
          <a:prstGeom prst="rect">
            <a:avLst/>
          </a:prstGeom>
          <a:solidFill>
            <a:schemeClr val="tx2"/>
          </a:solidFill>
          <a:ln w="2857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GB" sz="2200" b="1">
                <a:solidFill>
                  <a:srgbClr val="FFFFFF"/>
                </a:solidFill>
              </a:rPr>
              <a:t>Median</a:t>
            </a:r>
          </a:p>
        </p:txBody>
      </p:sp>
      <p:sp>
        <p:nvSpPr>
          <p:cNvPr id="26" name="Google Shape;4142;p43"/>
          <p:cNvSpPr txBox="1">
            <a:spLocks/>
          </p:cNvSpPr>
          <p:nvPr/>
        </p:nvSpPr>
        <p:spPr>
          <a:xfrm>
            <a:off x="5805900" y="1355275"/>
            <a:ext cx="2296500" cy="582900"/>
          </a:xfrm>
          <a:prstGeom prst="rect">
            <a:avLst/>
          </a:prstGeom>
          <a:solidFill>
            <a:schemeClr val="tx2"/>
          </a:solidFill>
          <a:ln w="2857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GB" sz="2200" b="1">
                <a:solidFill>
                  <a:srgbClr val="FFFFFF"/>
                </a:solidFill>
              </a:rPr>
              <a:t>Mode</a:t>
            </a:r>
          </a:p>
        </p:txBody>
      </p:sp>
      <p:sp>
        <p:nvSpPr>
          <p:cNvPr id="27" name="Google Shape;4143;p43"/>
          <p:cNvSpPr txBox="1">
            <a:spLocks/>
          </p:cNvSpPr>
          <p:nvPr/>
        </p:nvSpPr>
        <p:spPr>
          <a:xfrm>
            <a:off x="977300" y="2060825"/>
            <a:ext cx="2296500" cy="973500"/>
          </a:xfrm>
          <a:prstGeom prst="rect">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GB" sz="2000" b="1">
                <a:solidFill>
                  <a:srgbClr val="000000"/>
                </a:solidFill>
              </a:rPr>
              <a:t>The average value</a:t>
            </a:r>
          </a:p>
        </p:txBody>
      </p:sp>
      <p:sp>
        <p:nvSpPr>
          <p:cNvPr id="28" name="Google Shape;4144;p43"/>
          <p:cNvSpPr txBox="1">
            <a:spLocks/>
          </p:cNvSpPr>
          <p:nvPr/>
        </p:nvSpPr>
        <p:spPr>
          <a:xfrm>
            <a:off x="3391600" y="2060825"/>
            <a:ext cx="2296500" cy="973500"/>
          </a:xfrm>
          <a:prstGeom prst="rect">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GB" sz="2000" b="1">
                <a:solidFill>
                  <a:srgbClr val="000000"/>
                </a:solidFill>
              </a:rPr>
              <a:t>The 50th percentile value</a:t>
            </a:r>
          </a:p>
        </p:txBody>
      </p:sp>
      <p:sp>
        <p:nvSpPr>
          <p:cNvPr id="29" name="Google Shape;4145;p43"/>
          <p:cNvSpPr txBox="1">
            <a:spLocks/>
          </p:cNvSpPr>
          <p:nvPr/>
        </p:nvSpPr>
        <p:spPr>
          <a:xfrm>
            <a:off x="5805900" y="2060825"/>
            <a:ext cx="2296500" cy="973500"/>
          </a:xfrm>
          <a:prstGeom prst="rect">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GB" sz="2000" b="1">
                <a:solidFill>
                  <a:srgbClr val="000000"/>
                </a:solidFill>
              </a:rPr>
              <a:t>The most frequent value</a:t>
            </a:r>
          </a:p>
        </p:txBody>
      </p:sp>
      <p:sp>
        <p:nvSpPr>
          <p:cNvPr id="30" name="Google Shape;4146;p43"/>
          <p:cNvSpPr txBox="1">
            <a:spLocks/>
          </p:cNvSpPr>
          <p:nvPr/>
        </p:nvSpPr>
        <p:spPr>
          <a:xfrm>
            <a:off x="977300" y="3156975"/>
            <a:ext cx="2296500" cy="973500"/>
          </a:xfrm>
          <a:prstGeom prst="rect">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1400">
                <a:solidFill>
                  <a:srgbClr val="000000"/>
                </a:solidFill>
              </a:rPr>
              <a:t>Sum up all the data points divided by the number of data points</a:t>
            </a:r>
          </a:p>
        </p:txBody>
      </p:sp>
      <p:sp>
        <p:nvSpPr>
          <p:cNvPr id="31" name="Google Shape;4147;p43"/>
          <p:cNvSpPr txBox="1">
            <a:spLocks/>
          </p:cNvSpPr>
          <p:nvPr/>
        </p:nvSpPr>
        <p:spPr>
          <a:xfrm>
            <a:off x="3391600" y="3156975"/>
            <a:ext cx="2296500" cy="973500"/>
          </a:xfrm>
          <a:prstGeom prst="rect">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38000"/>
              </a:lnSpc>
              <a:spcBef>
                <a:spcPts val="0"/>
              </a:spcBef>
            </a:pPr>
            <a:r>
              <a:rPr lang="en-US" sz="1400">
                <a:solidFill>
                  <a:schemeClr val="dk1"/>
                </a:solidFill>
              </a:rPr>
              <a:t>Useful if </a:t>
            </a:r>
          </a:p>
          <a:p>
            <a:pPr algn="ctr">
              <a:lnSpc>
                <a:spcPct val="138000"/>
              </a:lnSpc>
              <a:spcBef>
                <a:spcPts val="0"/>
              </a:spcBef>
            </a:pPr>
            <a:r>
              <a:rPr lang="en-US" sz="1400">
                <a:solidFill>
                  <a:schemeClr val="dk1"/>
                </a:solidFill>
              </a:rPr>
              <a:t>distribution is skewed</a:t>
            </a:r>
          </a:p>
        </p:txBody>
      </p:sp>
      <p:sp>
        <p:nvSpPr>
          <p:cNvPr id="32" name="Google Shape;4148;p43"/>
          <p:cNvSpPr txBox="1">
            <a:spLocks/>
          </p:cNvSpPr>
          <p:nvPr/>
        </p:nvSpPr>
        <p:spPr>
          <a:xfrm>
            <a:off x="5805900" y="3156975"/>
            <a:ext cx="2296500" cy="973500"/>
          </a:xfrm>
          <a:prstGeom prst="rect">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138000"/>
              </a:lnSpc>
              <a:spcBef>
                <a:spcPts val="0"/>
              </a:spcBef>
            </a:pPr>
            <a:r>
              <a:rPr lang="en-GB" sz="1400">
                <a:solidFill>
                  <a:schemeClr val="dk1"/>
                </a:solidFill>
              </a:rPr>
              <a:t>Identify most </a:t>
            </a:r>
          </a:p>
          <a:p>
            <a:pPr algn="ctr">
              <a:lnSpc>
                <a:spcPct val="138000"/>
              </a:lnSpc>
              <a:spcBef>
                <a:spcPts val="0"/>
              </a:spcBef>
            </a:pPr>
            <a:r>
              <a:rPr lang="en-GB" sz="1400">
                <a:solidFill>
                  <a:schemeClr val="dk1"/>
                </a:solidFill>
              </a:rPr>
              <a:t>frequent occurence</a:t>
            </a:r>
          </a:p>
        </p:txBody>
      </p:sp>
    </p:spTree>
    <p:extLst>
      <p:ext uri="{BB962C8B-B14F-4D97-AF65-F5344CB8AC3E}">
        <p14:creationId xmlns:p14="http://schemas.microsoft.com/office/powerpoint/2010/main" val="350988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726"/>
        <p:cNvGrpSpPr/>
        <p:nvPr/>
      </p:nvGrpSpPr>
      <p:grpSpPr>
        <a:xfrm>
          <a:off x="0" y="0"/>
          <a:ext cx="0" cy="0"/>
          <a:chOff x="0" y="0"/>
          <a:chExt cx="0" cy="0"/>
        </a:xfrm>
      </p:grpSpPr>
      <p:sp>
        <p:nvSpPr>
          <p:cNvPr id="5" name="Title 2">
            <a:extLst>
              <a:ext uri="{FF2B5EF4-FFF2-40B4-BE49-F238E27FC236}">
                <a16:creationId xmlns:a16="http://schemas.microsoft.com/office/drawing/2014/main" id="{77EAA5AD-BE82-4D9C-82D1-79AFAA8D05EB}"/>
              </a:ext>
            </a:extLst>
          </p:cNvPr>
          <p:cNvSpPr txBox="1">
            <a:spLocks/>
          </p:cNvSpPr>
          <p:nvPr/>
        </p:nvSpPr>
        <p:spPr>
          <a:xfrm>
            <a:off x="19050" y="2009002"/>
            <a:ext cx="9124950" cy="1021556"/>
          </a:xfrm>
          <a:prstGeom prst="rect">
            <a:avLst/>
          </a:prstGeom>
        </p:spPr>
        <p:txBody>
          <a:bodyPr vert="horz" lIns="0" tIns="0" rIns="0" bIns="0" rtlCol="0" anchor="ctr" anchorCtr="0">
            <a:noAutofit/>
          </a:bodyPr>
          <a:lstStyle>
            <a:lvl1pPr algn="l" defTabSz="457200" rtl="0" eaLnBrk="1" latinLnBrk="0" hangingPunct="1">
              <a:lnSpc>
                <a:spcPct val="80000"/>
              </a:lnSpc>
              <a:spcBef>
                <a:spcPct val="0"/>
              </a:spcBef>
              <a:buNone/>
              <a:defRPr sz="4000" b="0" i="0" kern="1200" cap="none" spc="0" baseline="0">
                <a:solidFill>
                  <a:schemeClr val="bg1">
                    <a:alpha val="90000"/>
                  </a:schemeClr>
                </a:solidFill>
                <a:latin typeface="+mj-lt"/>
                <a:ea typeface="Intel Clear"/>
                <a:cs typeface="Arial" panose="020B0604020202020204" pitchFamily="34" charset="0"/>
              </a:defRPr>
            </a:lvl1pPr>
          </a:lstStyle>
          <a:p>
            <a:pPr algn="ctr"/>
            <a:r>
              <a:rPr lang="en-US" sz="8000" b="1" dirty="0">
                <a:latin typeface="Intel Clear Pro" panose="020B0804020202060201" pitchFamily="34" charset="0"/>
                <a:ea typeface="Intel Clear Pro" panose="020B0804020202060201" pitchFamily="34" charset="0"/>
                <a:cs typeface="Intel Clear Pro" panose="020B0804020202060201" pitchFamily="34" charset="0"/>
              </a:rPr>
              <a:t>Evaluation methods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7DF660-DF23-4EF4-A0C9-3F0AC13B313E}"/>
              </a:ext>
            </a:extLst>
          </p:cNvPr>
          <p:cNvSpPr>
            <a:spLocks noGrp="1"/>
          </p:cNvSpPr>
          <p:nvPr>
            <p:ph type="title"/>
          </p:nvPr>
        </p:nvSpPr>
        <p:spPr/>
        <p:txBody>
          <a:bodyPr/>
          <a:lstStyle/>
          <a:p>
            <a:r>
              <a:rPr lang="en-SG" dirty="0"/>
              <a:t>Confusion Matrix</a:t>
            </a:r>
            <a:endParaRPr lang="en-GB" dirty="0"/>
          </a:p>
        </p:txBody>
      </p:sp>
      <p:sp>
        <p:nvSpPr>
          <p:cNvPr id="10" name="TextBox 9">
            <a:extLst>
              <a:ext uri="{FF2B5EF4-FFF2-40B4-BE49-F238E27FC236}">
                <a16:creationId xmlns:a16="http://schemas.microsoft.com/office/drawing/2014/main" id="{80310FB4-44FB-436A-B26D-B18F5CA44CF9}"/>
              </a:ext>
            </a:extLst>
          </p:cNvPr>
          <p:cNvSpPr txBox="1"/>
          <p:nvPr/>
        </p:nvSpPr>
        <p:spPr>
          <a:xfrm>
            <a:off x="153458" y="4593050"/>
            <a:ext cx="5453416" cy="169277"/>
          </a:xfrm>
          <a:prstGeom prst="rect">
            <a:avLst/>
          </a:prstGeom>
          <a:noFill/>
        </p:spPr>
        <p:txBody>
          <a:bodyPr vert="horz" wrap="none" lIns="0" tIns="0" rIns="0" bIns="0" rtlCol="0">
            <a:spAutoFit/>
          </a:bodyPr>
          <a:lstStyle/>
          <a:p>
            <a:r>
              <a:rPr lang="en-SG" sz="1100" dirty="0">
                <a:solidFill>
                  <a:srgbClr val="003C71"/>
                </a:solidFill>
              </a:rPr>
              <a:t>Adapted from </a:t>
            </a:r>
            <a:r>
              <a:rPr lang="en-GB" sz="1100" dirty="0">
                <a:hlinkClick r:id="rId2"/>
              </a:rPr>
              <a:t>https://towardsdatascience.com/understanding-confusion-matrix-a9ad42dcfd62</a:t>
            </a:r>
            <a:endParaRPr lang="en-GB" sz="1100" dirty="0">
              <a:solidFill>
                <a:srgbClr val="003C71"/>
              </a:solidFill>
            </a:endParaRPr>
          </a:p>
        </p:txBody>
      </p:sp>
      <p:grpSp>
        <p:nvGrpSpPr>
          <p:cNvPr id="14" name="Group 13">
            <a:extLst>
              <a:ext uri="{FF2B5EF4-FFF2-40B4-BE49-F238E27FC236}">
                <a16:creationId xmlns:a16="http://schemas.microsoft.com/office/drawing/2014/main" id="{330F29ED-F158-473D-9354-E21C9EE230AA}"/>
              </a:ext>
            </a:extLst>
          </p:cNvPr>
          <p:cNvGrpSpPr/>
          <p:nvPr/>
        </p:nvGrpSpPr>
        <p:grpSpPr>
          <a:xfrm>
            <a:off x="1379873" y="-102982"/>
            <a:ext cx="6381079" cy="4696032"/>
            <a:chOff x="2181221" y="-102982"/>
            <a:chExt cx="6381079" cy="4696032"/>
          </a:xfrm>
        </p:grpSpPr>
        <p:pic>
          <p:nvPicPr>
            <p:cNvPr id="9" name="Picture 8">
              <a:extLst>
                <a:ext uri="{FF2B5EF4-FFF2-40B4-BE49-F238E27FC236}">
                  <a16:creationId xmlns:a16="http://schemas.microsoft.com/office/drawing/2014/main" id="{840BADA7-F135-46A1-853E-E276E0CEE54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181221" y="-102982"/>
              <a:ext cx="6381079" cy="4696032"/>
            </a:xfrm>
            <a:prstGeom prst="rect">
              <a:avLst/>
            </a:prstGeom>
          </p:spPr>
        </p:pic>
        <p:sp>
          <p:nvSpPr>
            <p:cNvPr id="11" name="TextBox 10">
              <a:extLst>
                <a:ext uri="{FF2B5EF4-FFF2-40B4-BE49-F238E27FC236}">
                  <a16:creationId xmlns:a16="http://schemas.microsoft.com/office/drawing/2014/main" id="{255F9ED7-2422-4C29-AFDE-016E231D1116}"/>
                </a:ext>
              </a:extLst>
            </p:cNvPr>
            <p:cNvSpPr txBox="1"/>
            <p:nvPr/>
          </p:nvSpPr>
          <p:spPr>
            <a:xfrm rot="16200000">
              <a:off x="2543175" y="1666875"/>
              <a:ext cx="802079" cy="276999"/>
            </a:xfrm>
            <a:prstGeom prst="rect">
              <a:avLst/>
            </a:prstGeom>
            <a:solidFill>
              <a:schemeClr val="bg1"/>
            </a:solidFill>
          </p:spPr>
          <p:txBody>
            <a:bodyPr vert="horz" wrap="none" lIns="0" tIns="0" rIns="0" bIns="0" rtlCol="0">
              <a:spAutoFit/>
            </a:bodyPr>
            <a:lstStyle/>
            <a:p>
              <a:r>
                <a:rPr lang="en-SG" b="1" dirty="0">
                  <a:solidFill>
                    <a:srgbClr val="003C71"/>
                  </a:solidFill>
                </a:rPr>
                <a:t>Positive </a:t>
              </a:r>
              <a:endParaRPr lang="en-GB" b="1" dirty="0" err="1">
                <a:solidFill>
                  <a:srgbClr val="003C71"/>
                </a:solidFill>
              </a:endParaRPr>
            </a:p>
          </p:txBody>
        </p:sp>
        <p:sp>
          <p:nvSpPr>
            <p:cNvPr id="12" name="TextBox 11">
              <a:extLst>
                <a:ext uri="{FF2B5EF4-FFF2-40B4-BE49-F238E27FC236}">
                  <a16:creationId xmlns:a16="http://schemas.microsoft.com/office/drawing/2014/main" id="{12F7389A-2D59-41C2-82ED-461A71C77873}"/>
                </a:ext>
              </a:extLst>
            </p:cNvPr>
            <p:cNvSpPr txBox="1"/>
            <p:nvPr/>
          </p:nvSpPr>
          <p:spPr>
            <a:xfrm rot="16200000">
              <a:off x="2522720" y="3386137"/>
              <a:ext cx="842988" cy="276999"/>
            </a:xfrm>
            <a:prstGeom prst="rect">
              <a:avLst/>
            </a:prstGeom>
            <a:solidFill>
              <a:schemeClr val="bg1"/>
            </a:solidFill>
          </p:spPr>
          <p:txBody>
            <a:bodyPr vert="horz" wrap="none" lIns="0" tIns="0" rIns="0" bIns="0" rtlCol="0">
              <a:spAutoFit/>
            </a:bodyPr>
            <a:lstStyle/>
            <a:p>
              <a:r>
                <a:rPr lang="en-SG" b="1" dirty="0">
                  <a:solidFill>
                    <a:srgbClr val="003C71"/>
                  </a:solidFill>
                </a:rPr>
                <a:t>Negative</a:t>
              </a:r>
              <a:endParaRPr lang="en-GB" b="1" dirty="0" err="1">
                <a:solidFill>
                  <a:srgbClr val="003C71"/>
                </a:solidFill>
              </a:endParaRPr>
            </a:p>
          </p:txBody>
        </p:sp>
        <p:sp>
          <p:nvSpPr>
            <p:cNvPr id="13" name="TextBox 12">
              <a:extLst>
                <a:ext uri="{FF2B5EF4-FFF2-40B4-BE49-F238E27FC236}">
                  <a16:creationId xmlns:a16="http://schemas.microsoft.com/office/drawing/2014/main" id="{B530E86E-6CFA-49F8-830C-597ACFBE19C6}"/>
                </a:ext>
              </a:extLst>
            </p:cNvPr>
            <p:cNvSpPr txBox="1"/>
            <p:nvPr/>
          </p:nvSpPr>
          <p:spPr>
            <a:xfrm>
              <a:off x="4212908" y="411950"/>
              <a:ext cx="3257238" cy="276999"/>
            </a:xfrm>
            <a:prstGeom prst="rect">
              <a:avLst/>
            </a:prstGeom>
            <a:solidFill>
              <a:schemeClr val="bg1"/>
            </a:solidFill>
          </p:spPr>
          <p:txBody>
            <a:bodyPr vert="horz" wrap="none" lIns="0" tIns="0" rIns="0" bIns="0" rtlCol="0">
              <a:spAutoFit/>
            </a:bodyPr>
            <a:lstStyle/>
            <a:p>
              <a:r>
                <a:rPr lang="en-SG" b="1" dirty="0">
                  <a:solidFill>
                    <a:srgbClr val="003C71"/>
                  </a:solidFill>
                </a:rPr>
                <a:t>Reality to Prediction: Ture of False</a:t>
              </a:r>
              <a:endParaRPr lang="en-GB" b="1" dirty="0" err="1">
                <a:solidFill>
                  <a:srgbClr val="003C71"/>
                </a:solidFill>
              </a:endParaRPr>
            </a:p>
          </p:txBody>
        </p:sp>
      </p:grpSp>
      <p:sp>
        <p:nvSpPr>
          <p:cNvPr id="15" name="TextBox 14">
            <a:extLst>
              <a:ext uri="{FF2B5EF4-FFF2-40B4-BE49-F238E27FC236}">
                <a16:creationId xmlns:a16="http://schemas.microsoft.com/office/drawing/2014/main" id="{725CD6C5-98ED-4356-80FF-734A47762FF7}"/>
              </a:ext>
            </a:extLst>
          </p:cNvPr>
          <p:cNvSpPr txBox="1"/>
          <p:nvPr/>
        </p:nvSpPr>
        <p:spPr>
          <a:xfrm>
            <a:off x="7760951" y="1335442"/>
            <a:ext cx="1292561" cy="646331"/>
          </a:xfrm>
          <a:prstGeom prst="rect">
            <a:avLst/>
          </a:prstGeom>
          <a:noFill/>
        </p:spPr>
        <p:txBody>
          <a:bodyPr vert="horz" wrap="square" lIns="0" tIns="0" rIns="0" bIns="0" rtlCol="0">
            <a:spAutoFit/>
          </a:bodyPr>
          <a:lstStyle/>
          <a:p>
            <a:r>
              <a:rPr lang="en-SG" sz="1400" dirty="0">
                <a:solidFill>
                  <a:srgbClr val="003C71"/>
                </a:solidFill>
              </a:rPr>
              <a:t>Predict Positive but Reality to Prediction is False</a:t>
            </a:r>
            <a:endParaRPr lang="en-GB" sz="1400" dirty="0" err="1">
              <a:solidFill>
                <a:srgbClr val="003C71"/>
              </a:solidFill>
            </a:endParaRPr>
          </a:p>
        </p:txBody>
      </p:sp>
      <p:sp>
        <p:nvSpPr>
          <p:cNvPr id="16" name="TextBox 15">
            <a:extLst>
              <a:ext uri="{FF2B5EF4-FFF2-40B4-BE49-F238E27FC236}">
                <a16:creationId xmlns:a16="http://schemas.microsoft.com/office/drawing/2014/main" id="{4CEB955E-0F49-4E26-BABB-E1F6A3AAEF0F}"/>
              </a:ext>
            </a:extLst>
          </p:cNvPr>
          <p:cNvSpPr txBox="1"/>
          <p:nvPr/>
        </p:nvSpPr>
        <p:spPr>
          <a:xfrm>
            <a:off x="7760952" y="3438300"/>
            <a:ext cx="1330661" cy="646331"/>
          </a:xfrm>
          <a:prstGeom prst="rect">
            <a:avLst/>
          </a:prstGeom>
          <a:noFill/>
        </p:spPr>
        <p:txBody>
          <a:bodyPr vert="horz" wrap="square" lIns="0" tIns="0" rIns="0" bIns="0" rtlCol="0">
            <a:spAutoFit/>
          </a:bodyPr>
          <a:lstStyle/>
          <a:p>
            <a:r>
              <a:rPr lang="en-SG" sz="1400" dirty="0">
                <a:solidFill>
                  <a:srgbClr val="003C71"/>
                </a:solidFill>
              </a:rPr>
              <a:t>Predict Negative and Reality to Prediction is True</a:t>
            </a:r>
            <a:endParaRPr lang="en-GB" sz="1400" dirty="0" err="1">
              <a:solidFill>
                <a:srgbClr val="003C71"/>
              </a:solidFill>
            </a:endParaRPr>
          </a:p>
        </p:txBody>
      </p:sp>
      <p:sp>
        <p:nvSpPr>
          <p:cNvPr id="17" name="TextBox 16">
            <a:extLst>
              <a:ext uri="{FF2B5EF4-FFF2-40B4-BE49-F238E27FC236}">
                <a16:creationId xmlns:a16="http://schemas.microsoft.com/office/drawing/2014/main" id="{CCD2EEA4-20F9-4308-80A9-BD9F98857591}"/>
              </a:ext>
            </a:extLst>
          </p:cNvPr>
          <p:cNvSpPr txBox="1"/>
          <p:nvPr/>
        </p:nvSpPr>
        <p:spPr>
          <a:xfrm>
            <a:off x="455613" y="804153"/>
            <a:ext cx="1997076" cy="430887"/>
          </a:xfrm>
          <a:prstGeom prst="rect">
            <a:avLst/>
          </a:prstGeom>
          <a:noFill/>
        </p:spPr>
        <p:txBody>
          <a:bodyPr vert="horz" wrap="square" lIns="0" tIns="0" rIns="0" bIns="0" rtlCol="0">
            <a:spAutoFit/>
          </a:bodyPr>
          <a:lstStyle/>
          <a:p>
            <a:r>
              <a:rPr lang="en-SG" sz="1400" dirty="0">
                <a:solidFill>
                  <a:srgbClr val="003C71"/>
                </a:solidFill>
              </a:rPr>
              <a:t>Predict Positive and Reality to Prediction is True</a:t>
            </a:r>
            <a:endParaRPr lang="en-GB" sz="1400" dirty="0" err="1">
              <a:solidFill>
                <a:srgbClr val="003C71"/>
              </a:solidFill>
            </a:endParaRPr>
          </a:p>
        </p:txBody>
      </p:sp>
      <p:sp>
        <p:nvSpPr>
          <p:cNvPr id="18" name="TextBox 17">
            <a:extLst>
              <a:ext uri="{FF2B5EF4-FFF2-40B4-BE49-F238E27FC236}">
                <a16:creationId xmlns:a16="http://schemas.microsoft.com/office/drawing/2014/main" id="{ED9C52FD-241E-468B-A907-CAB4570A0F92}"/>
              </a:ext>
            </a:extLst>
          </p:cNvPr>
          <p:cNvSpPr txBox="1"/>
          <p:nvPr/>
        </p:nvSpPr>
        <p:spPr>
          <a:xfrm>
            <a:off x="455612" y="3697220"/>
            <a:ext cx="1548754" cy="646331"/>
          </a:xfrm>
          <a:prstGeom prst="rect">
            <a:avLst/>
          </a:prstGeom>
          <a:noFill/>
        </p:spPr>
        <p:txBody>
          <a:bodyPr vert="horz" wrap="square" lIns="0" tIns="0" rIns="0" bIns="0" rtlCol="0">
            <a:spAutoFit/>
          </a:bodyPr>
          <a:lstStyle/>
          <a:p>
            <a:r>
              <a:rPr lang="en-SG" sz="1400" dirty="0">
                <a:solidFill>
                  <a:srgbClr val="003C71"/>
                </a:solidFill>
              </a:rPr>
              <a:t>Predict Negative but Reality to Prediction is False</a:t>
            </a:r>
            <a:endParaRPr lang="en-GB" sz="1400" dirty="0" err="1">
              <a:solidFill>
                <a:srgbClr val="003C71"/>
              </a:solidFill>
            </a:endParaRPr>
          </a:p>
        </p:txBody>
      </p:sp>
    </p:spTree>
    <p:extLst>
      <p:ext uri="{BB962C8B-B14F-4D97-AF65-F5344CB8AC3E}">
        <p14:creationId xmlns:p14="http://schemas.microsoft.com/office/powerpoint/2010/main" val="112507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31"/>
        <p:cNvGrpSpPr/>
        <p:nvPr/>
      </p:nvGrpSpPr>
      <p:grpSpPr>
        <a:xfrm>
          <a:off x="0" y="0"/>
          <a:ext cx="0" cy="0"/>
          <a:chOff x="0" y="0"/>
          <a:chExt cx="0" cy="0"/>
        </a:xfrm>
      </p:grpSpPr>
      <p:pic>
        <p:nvPicPr>
          <p:cNvPr id="4732" name="Google Shape;4732;p133"/>
          <p:cNvPicPr preferRelativeResize="0"/>
          <p:nvPr/>
        </p:nvPicPr>
        <p:blipFill rotWithShape="1">
          <a:blip r:embed="rId3">
            <a:alphaModFix/>
          </a:blip>
          <a:srcRect b="13889"/>
          <a:stretch/>
        </p:blipFill>
        <p:spPr>
          <a:xfrm>
            <a:off x="0" y="0"/>
            <a:ext cx="9144000" cy="5143499"/>
          </a:xfrm>
          <a:prstGeom prst="rect">
            <a:avLst/>
          </a:prstGeom>
          <a:noFill/>
          <a:ln>
            <a:noFill/>
          </a:ln>
        </p:spPr>
      </p:pic>
      <p:sp>
        <p:nvSpPr>
          <p:cNvPr id="4733" name="Google Shape;4733;p133"/>
          <p:cNvSpPr txBox="1"/>
          <p:nvPr/>
        </p:nvSpPr>
        <p:spPr>
          <a:xfrm>
            <a:off x="2945900" y="526850"/>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Is there forest fire?</a:t>
            </a:r>
            <a:endParaRPr sz="2000" b="1">
              <a:solidFill>
                <a:srgbClr val="FFFFFF"/>
              </a:solidFill>
              <a:latin typeface="+mj-lt"/>
              <a:ea typeface="Merriweather"/>
              <a:cs typeface="Merriweather"/>
              <a:sym typeface="Merriweather"/>
            </a:endParaRPr>
          </a:p>
        </p:txBody>
      </p:sp>
      <p:sp>
        <p:nvSpPr>
          <p:cNvPr id="4734" name="Google Shape;4734;p133"/>
          <p:cNvSpPr txBox="1"/>
          <p:nvPr/>
        </p:nvSpPr>
        <p:spPr>
          <a:xfrm>
            <a:off x="4919480" y="1578410"/>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Prediction: </a:t>
            </a:r>
            <a:endParaRPr sz="2000" b="1" dirty="0">
              <a:solidFill>
                <a:srgbClr val="FFFFFF"/>
              </a:solidFill>
              <a:latin typeface="+mj-lt"/>
              <a:ea typeface="Merriweather"/>
              <a:cs typeface="Merriweather"/>
              <a:sym typeface="Merriweather"/>
            </a:endParaRPr>
          </a:p>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Positive or Negative</a:t>
            </a:r>
            <a:endParaRPr sz="1600" b="1" dirty="0">
              <a:solidFill>
                <a:srgbClr val="FFFFFF"/>
              </a:solidFill>
              <a:latin typeface="+mj-lt"/>
              <a:ea typeface="Merriweather"/>
              <a:cs typeface="Merriweather"/>
              <a:sym typeface="Merriweather"/>
            </a:endParaRPr>
          </a:p>
        </p:txBody>
      </p:sp>
      <p:sp>
        <p:nvSpPr>
          <p:cNvPr id="4735" name="Google Shape;4735;p133"/>
          <p:cNvSpPr txBox="1"/>
          <p:nvPr/>
        </p:nvSpPr>
        <p:spPr>
          <a:xfrm>
            <a:off x="823913" y="1578410"/>
            <a:ext cx="3504247"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Reality to Predication: </a:t>
            </a:r>
          </a:p>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True or False</a:t>
            </a:r>
            <a:endParaRPr sz="2000" b="1" dirty="0">
              <a:solidFill>
                <a:srgbClr val="FFFFFF"/>
              </a:solidFill>
              <a:latin typeface="+mj-lt"/>
              <a:ea typeface="Merriweather"/>
              <a:cs typeface="Merriweather"/>
              <a:sym typeface="Merriweath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39"/>
        <p:cNvGrpSpPr/>
        <p:nvPr/>
      </p:nvGrpSpPr>
      <p:grpSpPr>
        <a:xfrm>
          <a:off x="0" y="0"/>
          <a:ext cx="0" cy="0"/>
          <a:chOff x="0" y="0"/>
          <a:chExt cx="0" cy="0"/>
        </a:xfrm>
      </p:grpSpPr>
      <p:pic>
        <p:nvPicPr>
          <p:cNvPr id="4740" name="Google Shape;4740;p134"/>
          <p:cNvPicPr preferRelativeResize="0"/>
          <p:nvPr/>
        </p:nvPicPr>
        <p:blipFill rotWithShape="1">
          <a:blip r:embed="rId3">
            <a:alphaModFix/>
          </a:blip>
          <a:srcRect b="13889"/>
          <a:stretch/>
        </p:blipFill>
        <p:spPr>
          <a:xfrm>
            <a:off x="0" y="0"/>
            <a:ext cx="9144000" cy="5143499"/>
          </a:xfrm>
          <a:prstGeom prst="rect">
            <a:avLst/>
          </a:prstGeom>
          <a:noFill/>
          <a:ln>
            <a:noFill/>
          </a:ln>
        </p:spPr>
      </p:pic>
      <p:sp>
        <p:nvSpPr>
          <p:cNvPr id="4741" name="Google Shape;4741;p134"/>
          <p:cNvSpPr txBox="1"/>
          <p:nvPr/>
        </p:nvSpPr>
        <p:spPr>
          <a:xfrm>
            <a:off x="2945900" y="526850"/>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Is there forest fire?</a:t>
            </a:r>
            <a:endParaRPr sz="2000" b="1">
              <a:solidFill>
                <a:srgbClr val="FFFFFF"/>
              </a:solidFill>
              <a:latin typeface="+mj-lt"/>
              <a:ea typeface="Merriweather"/>
              <a:cs typeface="Merriweather"/>
              <a:sym typeface="Merriweather"/>
            </a:endParaRPr>
          </a:p>
        </p:txBody>
      </p:sp>
      <p:sp>
        <p:nvSpPr>
          <p:cNvPr id="4742" name="Google Shape;4742;p134"/>
          <p:cNvSpPr txBox="1"/>
          <p:nvPr/>
        </p:nvSpPr>
        <p:spPr>
          <a:xfrm>
            <a:off x="4979440" y="1631750"/>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Prediction: Positive</a:t>
            </a:r>
          </a:p>
        </p:txBody>
      </p:sp>
      <p:sp>
        <p:nvSpPr>
          <p:cNvPr id="4743" name="Google Shape;4743;p134"/>
          <p:cNvSpPr txBox="1"/>
          <p:nvPr/>
        </p:nvSpPr>
        <p:spPr>
          <a:xfrm>
            <a:off x="1020620" y="1631750"/>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Reality to Prediction: True</a:t>
            </a:r>
            <a:endParaRPr sz="2000" b="1" dirty="0">
              <a:solidFill>
                <a:srgbClr val="FFFFFF"/>
              </a:solidFill>
              <a:latin typeface="+mj-lt"/>
              <a:ea typeface="Merriweather"/>
              <a:cs typeface="Merriweather"/>
              <a:sym typeface="Merriweather"/>
            </a:endParaRPr>
          </a:p>
        </p:txBody>
      </p:sp>
      <p:sp>
        <p:nvSpPr>
          <p:cNvPr id="4744" name="Google Shape;4744;p134"/>
          <p:cNvSpPr txBox="1"/>
          <p:nvPr/>
        </p:nvSpPr>
        <p:spPr>
          <a:xfrm>
            <a:off x="2945900" y="3346250"/>
            <a:ext cx="3339600" cy="823800"/>
          </a:xfrm>
          <a:prstGeom prst="rect">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True Positive</a:t>
            </a:r>
            <a:endParaRPr sz="2000" b="1">
              <a:solidFill>
                <a:srgbClr val="FFFFFF"/>
              </a:solidFill>
              <a:latin typeface="+mj-lt"/>
              <a:ea typeface="Merriweather"/>
              <a:cs typeface="Merriweather"/>
              <a:sym typeface="Merriweath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748"/>
        <p:cNvGrpSpPr/>
        <p:nvPr/>
      </p:nvGrpSpPr>
      <p:grpSpPr>
        <a:xfrm>
          <a:off x="0" y="0"/>
          <a:ext cx="0" cy="0"/>
          <a:chOff x="0" y="0"/>
          <a:chExt cx="0" cy="0"/>
        </a:xfrm>
      </p:grpSpPr>
      <p:pic>
        <p:nvPicPr>
          <p:cNvPr id="4749" name="Google Shape;4749;p135"/>
          <p:cNvPicPr preferRelativeResize="0"/>
          <p:nvPr/>
        </p:nvPicPr>
        <p:blipFill rotWithShape="1">
          <a:blip r:embed="rId3">
            <a:alphaModFix/>
          </a:blip>
          <a:srcRect t="15668"/>
          <a:stretch/>
        </p:blipFill>
        <p:spPr>
          <a:xfrm>
            <a:off x="0" y="-34850"/>
            <a:ext cx="9144000" cy="5143500"/>
          </a:xfrm>
          <a:prstGeom prst="rect">
            <a:avLst/>
          </a:prstGeom>
          <a:noFill/>
          <a:ln>
            <a:noFill/>
          </a:ln>
        </p:spPr>
      </p:pic>
      <p:sp>
        <p:nvSpPr>
          <p:cNvPr id="4750" name="Google Shape;4750;p135"/>
          <p:cNvSpPr txBox="1"/>
          <p:nvPr/>
        </p:nvSpPr>
        <p:spPr>
          <a:xfrm>
            <a:off x="2945900" y="526850"/>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Is there forest fire?</a:t>
            </a:r>
            <a:endParaRPr sz="2000" b="1" dirty="0">
              <a:solidFill>
                <a:srgbClr val="FFFFFF"/>
              </a:solidFill>
              <a:latin typeface="+mj-lt"/>
              <a:ea typeface="Merriweather"/>
              <a:cs typeface="Merriweather"/>
              <a:sym typeface="Merriweather"/>
            </a:endParaRPr>
          </a:p>
        </p:txBody>
      </p:sp>
      <p:sp>
        <p:nvSpPr>
          <p:cNvPr id="4751" name="Google Shape;4751;p135"/>
          <p:cNvSpPr txBox="1"/>
          <p:nvPr/>
        </p:nvSpPr>
        <p:spPr>
          <a:xfrm>
            <a:off x="4957580" y="1747950"/>
            <a:ext cx="3339600" cy="8238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Prediction: Negative</a:t>
            </a:r>
            <a:endParaRPr sz="2000" b="1" dirty="0">
              <a:solidFill>
                <a:srgbClr val="FFFFFF"/>
              </a:solidFill>
              <a:latin typeface="+mj-lt"/>
              <a:ea typeface="Merriweather"/>
              <a:cs typeface="Merriweather"/>
              <a:sym typeface="Merriweather"/>
            </a:endParaRPr>
          </a:p>
        </p:txBody>
      </p:sp>
      <p:sp>
        <p:nvSpPr>
          <p:cNvPr id="4752" name="Google Shape;4752;p135"/>
          <p:cNvSpPr txBox="1"/>
          <p:nvPr/>
        </p:nvSpPr>
        <p:spPr>
          <a:xfrm>
            <a:off x="1147580" y="1713100"/>
            <a:ext cx="3339600" cy="8238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Reality to Prediction: True</a:t>
            </a:r>
            <a:endParaRPr sz="2000" b="1" dirty="0">
              <a:solidFill>
                <a:srgbClr val="FFFFFF"/>
              </a:solidFill>
              <a:latin typeface="+mj-lt"/>
              <a:ea typeface="Merriweather"/>
              <a:cs typeface="Merriweather"/>
              <a:sym typeface="Merriweather"/>
            </a:endParaRPr>
          </a:p>
        </p:txBody>
      </p:sp>
      <p:sp>
        <p:nvSpPr>
          <p:cNvPr id="4753" name="Google Shape;4753;p135"/>
          <p:cNvSpPr txBox="1"/>
          <p:nvPr/>
        </p:nvSpPr>
        <p:spPr>
          <a:xfrm>
            <a:off x="2945900" y="3346250"/>
            <a:ext cx="3339600" cy="823800"/>
          </a:xfrm>
          <a:prstGeom prst="rect">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True Negative</a:t>
            </a:r>
            <a:endParaRPr sz="2000" b="1">
              <a:solidFill>
                <a:srgbClr val="FFFFFF"/>
              </a:solidFill>
              <a:latin typeface="+mj-lt"/>
              <a:ea typeface="Merriweather"/>
              <a:cs typeface="Merriweather"/>
              <a:sym typeface="Merriweath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57"/>
        <p:cNvGrpSpPr/>
        <p:nvPr/>
      </p:nvGrpSpPr>
      <p:grpSpPr>
        <a:xfrm>
          <a:off x="0" y="0"/>
          <a:ext cx="0" cy="0"/>
          <a:chOff x="0" y="0"/>
          <a:chExt cx="0" cy="0"/>
        </a:xfrm>
      </p:grpSpPr>
      <p:pic>
        <p:nvPicPr>
          <p:cNvPr id="4758" name="Google Shape;4758;p136"/>
          <p:cNvPicPr preferRelativeResize="0"/>
          <p:nvPr/>
        </p:nvPicPr>
        <p:blipFill rotWithShape="1">
          <a:blip r:embed="rId3">
            <a:alphaModFix/>
          </a:blip>
          <a:srcRect t="16247" b="8074"/>
          <a:stretch/>
        </p:blipFill>
        <p:spPr>
          <a:xfrm>
            <a:off x="0" y="0"/>
            <a:ext cx="9143999" cy="5143499"/>
          </a:xfrm>
          <a:prstGeom prst="rect">
            <a:avLst/>
          </a:prstGeom>
          <a:noFill/>
          <a:ln>
            <a:noFill/>
          </a:ln>
        </p:spPr>
      </p:pic>
      <p:sp>
        <p:nvSpPr>
          <p:cNvPr id="4759" name="Google Shape;4759;p136"/>
          <p:cNvSpPr txBox="1"/>
          <p:nvPr/>
        </p:nvSpPr>
        <p:spPr>
          <a:xfrm>
            <a:off x="2945900" y="526850"/>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Is there forest fire?</a:t>
            </a:r>
            <a:endParaRPr sz="2000" b="1">
              <a:solidFill>
                <a:srgbClr val="FFFFFF"/>
              </a:solidFill>
              <a:latin typeface="+mj-lt"/>
              <a:ea typeface="Merriweather"/>
              <a:cs typeface="Merriweather"/>
              <a:sym typeface="Merriweather"/>
            </a:endParaRPr>
          </a:p>
        </p:txBody>
      </p:sp>
      <p:sp>
        <p:nvSpPr>
          <p:cNvPr id="4760" name="Google Shape;4760;p136"/>
          <p:cNvSpPr txBox="1"/>
          <p:nvPr/>
        </p:nvSpPr>
        <p:spPr>
          <a:xfrm>
            <a:off x="5060682" y="1747949"/>
            <a:ext cx="3339600" cy="8238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Prediction: Negative</a:t>
            </a:r>
            <a:endParaRPr sz="2000" b="1" dirty="0">
              <a:solidFill>
                <a:srgbClr val="FFFFFF"/>
              </a:solidFill>
              <a:latin typeface="+mj-lt"/>
              <a:ea typeface="Merriweather"/>
              <a:cs typeface="Merriweather"/>
              <a:sym typeface="Merriweather"/>
            </a:endParaRPr>
          </a:p>
        </p:txBody>
      </p:sp>
      <p:sp>
        <p:nvSpPr>
          <p:cNvPr id="4761" name="Google Shape;4761;p136"/>
          <p:cNvSpPr txBox="1"/>
          <p:nvPr/>
        </p:nvSpPr>
        <p:spPr>
          <a:xfrm>
            <a:off x="1040900" y="1747949"/>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Reality to Predication: False</a:t>
            </a:r>
            <a:endParaRPr sz="2000" b="1" dirty="0">
              <a:solidFill>
                <a:srgbClr val="FFFFFF"/>
              </a:solidFill>
              <a:latin typeface="+mj-lt"/>
              <a:ea typeface="Merriweather"/>
              <a:cs typeface="Merriweather"/>
              <a:sym typeface="Merriweather"/>
            </a:endParaRPr>
          </a:p>
        </p:txBody>
      </p:sp>
      <p:sp>
        <p:nvSpPr>
          <p:cNvPr id="4762" name="Google Shape;4762;p136"/>
          <p:cNvSpPr txBox="1"/>
          <p:nvPr/>
        </p:nvSpPr>
        <p:spPr>
          <a:xfrm>
            <a:off x="2945900" y="3346250"/>
            <a:ext cx="3339600" cy="8238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False Negative</a:t>
            </a:r>
            <a:endParaRPr sz="2000" b="1" dirty="0">
              <a:solidFill>
                <a:srgbClr val="FFFFFF"/>
              </a:solidFill>
              <a:latin typeface="+mj-lt"/>
              <a:ea typeface="Merriweather"/>
              <a:cs typeface="Merriweather"/>
              <a:sym typeface="Merriweath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66"/>
        <p:cNvGrpSpPr/>
        <p:nvPr/>
      </p:nvGrpSpPr>
      <p:grpSpPr>
        <a:xfrm>
          <a:off x="0" y="0"/>
          <a:ext cx="0" cy="0"/>
          <a:chOff x="0" y="0"/>
          <a:chExt cx="0" cy="0"/>
        </a:xfrm>
      </p:grpSpPr>
      <p:pic>
        <p:nvPicPr>
          <p:cNvPr id="4767" name="Google Shape;4767;p137"/>
          <p:cNvPicPr preferRelativeResize="0"/>
          <p:nvPr/>
        </p:nvPicPr>
        <p:blipFill rotWithShape="1">
          <a:blip r:embed="rId3">
            <a:alphaModFix/>
          </a:blip>
          <a:srcRect t="15668"/>
          <a:stretch/>
        </p:blipFill>
        <p:spPr>
          <a:xfrm>
            <a:off x="0" y="-34850"/>
            <a:ext cx="9144000" cy="5143500"/>
          </a:xfrm>
          <a:prstGeom prst="rect">
            <a:avLst/>
          </a:prstGeom>
          <a:noFill/>
          <a:ln>
            <a:noFill/>
          </a:ln>
        </p:spPr>
      </p:pic>
      <p:sp>
        <p:nvSpPr>
          <p:cNvPr id="4768" name="Google Shape;4768;p137"/>
          <p:cNvSpPr txBox="1"/>
          <p:nvPr/>
        </p:nvSpPr>
        <p:spPr>
          <a:xfrm>
            <a:off x="2945900" y="526850"/>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Is there forest fire?</a:t>
            </a:r>
            <a:endParaRPr sz="2000" b="1">
              <a:solidFill>
                <a:srgbClr val="FFFFFF"/>
              </a:solidFill>
              <a:latin typeface="+mj-lt"/>
              <a:ea typeface="Merriweather"/>
              <a:cs typeface="Merriweather"/>
              <a:sym typeface="Merriweather"/>
            </a:endParaRPr>
          </a:p>
        </p:txBody>
      </p:sp>
      <p:sp>
        <p:nvSpPr>
          <p:cNvPr id="4769" name="Google Shape;4769;p137"/>
          <p:cNvSpPr txBox="1"/>
          <p:nvPr/>
        </p:nvSpPr>
        <p:spPr>
          <a:xfrm>
            <a:off x="4860040" y="1741820"/>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Prediction: Positive</a:t>
            </a:r>
            <a:endParaRPr sz="2000" b="1" dirty="0">
              <a:solidFill>
                <a:srgbClr val="FFFFFF"/>
              </a:solidFill>
              <a:latin typeface="+mj-lt"/>
              <a:ea typeface="Merriweather"/>
              <a:cs typeface="Merriweather"/>
              <a:sym typeface="Merriweather"/>
            </a:endParaRPr>
          </a:p>
        </p:txBody>
      </p:sp>
      <p:sp>
        <p:nvSpPr>
          <p:cNvPr id="4770" name="Google Shape;4770;p137"/>
          <p:cNvSpPr txBox="1"/>
          <p:nvPr/>
        </p:nvSpPr>
        <p:spPr>
          <a:xfrm>
            <a:off x="888500" y="1741820"/>
            <a:ext cx="3339600" cy="8238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Reality to Prediction: False</a:t>
            </a:r>
            <a:endParaRPr sz="2000" b="1" dirty="0">
              <a:solidFill>
                <a:srgbClr val="FFFFFF"/>
              </a:solidFill>
              <a:latin typeface="+mj-lt"/>
              <a:ea typeface="Merriweather"/>
              <a:cs typeface="Merriweather"/>
              <a:sym typeface="Merriweather"/>
            </a:endParaRPr>
          </a:p>
        </p:txBody>
      </p:sp>
      <p:sp>
        <p:nvSpPr>
          <p:cNvPr id="4771" name="Google Shape;4771;p137"/>
          <p:cNvSpPr txBox="1"/>
          <p:nvPr/>
        </p:nvSpPr>
        <p:spPr>
          <a:xfrm>
            <a:off x="2945900" y="3346250"/>
            <a:ext cx="3339600" cy="8238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False Positive</a:t>
            </a:r>
            <a:endParaRPr sz="2000" b="1">
              <a:solidFill>
                <a:srgbClr val="FFFFFF"/>
              </a:solidFill>
              <a:latin typeface="+mj-lt"/>
              <a:ea typeface="Merriweather"/>
              <a:cs typeface="Merriweather"/>
              <a:sym typeface="Merriweath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75"/>
        <p:cNvGrpSpPr/>
        <p:nvPr/>
      </p:nvGrpSpPr>
      <p:grpSpPr>
        <a:xfrm>
          <a:off x="0" y="0"/>
          <a:ext cx="0" cy="0"/>
          <a:chOff x="0" y="0"/>
          <a:chExt cx="0" cy="0"/>
        </a:xfrm>
      </p:grpSpPr>
      <p:sp>
        <p:nvSpPr>
          <p:cNvPr id="4776" name="Google Shape;4776;p13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Confusion Matrix</a:t>
            </a:r>
            <a:endParaRPr/>
          </a:p>
        </p:txBody>
      </p:sp>
      <p:graphicFrame>
        <p:nvGraphicFramePr>
          <p:cNvPr id="4777" name="Google Shape;4777;p138"/>
          <p:cNvGraphicFramePr/>
          <p:nvPr>
            <p:extLst>
              <p:ext uri="{D42A27DB-BD31-4B8C-83A1-F6EECF244321}">
                <p14:modId xmlns:p14="http://schemas.microsoft.com/office/powerpoint/2010/main" val="1246543887"/>
              </p:ext>
            </p:extLst>
          </p:nvPr>
        </p:nvGraphicFramePr>
        <p:xfrm>
          <a:off x="1116419" y="1408712"/>
          <a:ext cx="5858539" cy="2853400"/>
        </p:xfrm>
        <a:graphic>
          <a:graphicData uri="http://schemas.openxmlformats.org/drawingml/2006/table">
            <a:tbl>
              <a:tblPr>
                <a:noFill/>
              </a:tblPr>
              <a:tblGrid>
                <a:gridCol w="1352461">
                  <a:extLst>
                    <a:ext uri="{9D8B030D-6E8A-4147-A177-3AD203B41FA5}">
                      <a16:colId xmlns:a16="http://schemas.microsoft.com/office/drawing/2014/main" val="20000"/>
                    </a:ext>
                  </a:extLst>
                </a:gridCol>
                <a:gridCol w="1120140">
                  <a:extLst>
                    <a:ext uri="{9D8B030D-6E8A-4147-A177-3AD203B41FA5}">
                      <a16:colId xmlns:a16="http://schemas.microsoft.com/office/drawing/2014/main" val="20001"/>
                    </a:ext>
                  </a:extLst>
                </a:gridCol>
                <a:gridCol w="1668720">
                  <a:extLst>
                    <a:ext uri="{9D8B030D-6E8A-4147-A177-3AD203B41FA5}">
                      <a16:colId xmlns:a16="http://schemas.microsoft.com/office/drawing/2014/main" val="20002"/>
                    </a:ext>
                  </a:extLst>
                </a:gridCol>
                <a:gridCol w="1717218">
                  <a:extLst>
                    <a:ext uri="{9D8B030D-6E8A-4147-A177-3AD203B41FA5}">
                      <a16:colId xmlns:a16="http://schemas.microsoft.com/office/drawing/2014/main" val="20003"/>
                    </a:ext>
                  </a:extLst>
                </a:gridCol>
              </a:tblGrid>
              <a:tr h="634250">
                <a:tc rowSpan="2" gridSpan="2">
                  <a:txBody>
                    <a:bodyPr/>
                    <a:lstStyle/>
                    <a:p>
                      <a:pPr marL="0" lvl="0" indent="0" algn="ctr" rtl="0">
                        <a:spcBef>
                          <a:spcPts val="0"/>
                        </a:spcBef>
                        <a:spcAft>
                          <a:spcPts val="0"/>
                        </a:spcAft>
                        <a:buNone/>
                      </a:pPr>
                      <a:endParaRPr sz="2000" dirty="0">
                        <a:latin typeface="+mj-lt"/>
                        <a:ea typeface="Merriweather"/>
                        <a:cs typeface="Merriweather"/>
                        <a:sym typeface="Merriweathe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666666"/>
                      </a:solidFill>
                      <a:prstDash val="solid"/>
                      <a:round/>
                      <a:headEnd type="none" w="sm" len="sm"/>
                      <a:tailEnd type="none" w="sm" len="sm"/>
                    </a:lnB>
                  </a:tcPr>
                </a:tc>
                <a:tc rowSpan="2" hMerge="1">
                  <a:txBody>
                    <a:bodyPr/>
                    <a:lstStyle/>
                    <a:p>
                      <a:endParaRPr lang="en-US"/>
                    </a:p>
                  </a:txBody>
                  <a:tcPr/>
                </a:tc>
                <a:tc gridSpan="2">
                  <a:txBody>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Reality to Prediction</a:t>
                      </a:r>
                      <a:endParaRPr sz="2000" b="1" dirty="0">
                        <a:solidFill>
                          <a:srgbClr val="FFFFFF"/>
                        </a:solidFill>
                        <a:latin typeface="+mj-lt"/>
                        <a:ea typeface="Merriweather"/>
                        <a:cs typeface="Merriweather"/>
                        <a:sym typeface="Merriweather"/>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accent1"/>
                    </a:solidFill>
                  </a:tcPr>
                </a:tc>
                <a:tc hMerge="1">
                  <a:txBody>
                    <a:bodyPr/>
                    <a:lstStyle/>
                    <a:p>
                      <a:endParaRPr lang="en-US"/>
                    </a:p>
                  </a:txBody>
                  <a:tcPr/>
                </a:tc>
                <a:extLst>
                  <a:ext uri="{0D108BD9-81ED-4DB2-BD59-A6C34878D82A}">
                    <a16:rowId xmlns:a16="http://schemas.microsoft.com/office/drawing/2014/main" val="10000"/>
                  </a:ext>
                </a:extLst>
              </a:tr>
              <a:tr h="634250">
                <a:tc gridSpan="2" vMerge="1">
                  <a:txBody>
                    <a:bodyPr/>
                    <a:lstStyle/>
                    <a:p>
                      <a:endParaRPr lang="en-US"/>
                    </a:p>
                  </a:txBody>
                  <a:tcPr/>
                </a:tc>
                <a:tc hMerge="1" vMerge="1">
                  <a:txBody>
                    <a:bodyPr/>
                    <a:lstStyle/>
                    <a:p>
                      <a:endParaRPr lang="en-US"/>
                    </a:p>
                  </a:txBody>
                  <a:tcPr/>
                </a:tc>
                <a:tc gridSpan="2">
                  <a:txBody>
                    <a:bodyPr/>
                    <a:lstStyle/>
                    <a:p>
                      <a:pPr marL="0" lvl="0" indent="0" algn="ctr" rtl="0">
                        <a:spcBef>
                          <a:spcPts val="0"/>
                        </a:spcBef>
                        <a:spcAft>
                          <a:spcPts val="0"/>
                        </a:spcAft>
                        <a:buNone/>
                      </a:pPr>
                      <a:r>
                        <a:rPr lang="en-SG" sz="2000" b="1" dirty="0">
                          <a:latin typeface="+mj-lt"/>
                          <a:ea typeface="Merriweather"/>
                          <a:cs typeface="Merriweather"/>
                          <a:sym typeface="Merriweather"/>
                        </a:rPr>
                        <a:t>True or False</a:t>
                      </a:r>
                      <a:endParaRPr sz="2000" b="1" dirty="0">
                        <a:latin typeface="+mj-lt"/>
                        <a:ea typeface="Merriweather"/>
                        <a:cs typeface="Merriweather"/>
                        <a:sym typeface="Merriweather"/>
                      </a:endParaRPr>
                    </a:p>
                  </a:txBody>
                  <a:tcPr marL="91425" marR="91425" marT="91425" marB="91425" anchor="ctr">
                    <a:lnL w="9525" cap="flat" cmpd="sng">
                      <a:solidFill>
                        <a:srgbClr val="666666"/>
                      </a:solidFill>
                      <a:prstDash val="solid"/>
                      <a:round/>
                      <a:headEnd type="none" w="sm" len="sm"/>
                      <a:tailEnd type="none" w="sm" len="sm"/>
                    </a:lnL>
                    <a:lnR w="9525" cap="flat" cmpd="sng" algn="ctr">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lgn="ctr">
                      <a:solidFill>
                        <a:srgbClr val="666666"/>
                      </a:solidFill>
                      <a:prstDash val="solid"/>
                      <a:round/>
                      <a:headEnd type="none" w="sm" len="sm"/>
                      <a:tailEnd type="none" w="sm" len="sm"/>
                    </a:lnB>
                    <a:solidFill>
                      <a:srgbClr val="C9DAF8"/>
                    </a:solidFill>
                  </a:tcPr>
                </a:tc>
                <a:tc hMerge="1">
                  <a:txBody>
                    <a:bodyPr/>
                    <a:lstStyle/>
                    <a:p>
                      <a:pPr marL="0" lvl="0" indent="0" algn="ctr" rtl="0">
                        <a:spcBef>
                          <a:spcPts val="0"/>
                        </a:spcBef>
                        <a:spcAft>
                          <a:spcPts val="0"/>
                        </a:spcAft>
                        <a:buNone/>
                      </a:pPr>
                      <a:endParaRPr sz="2000" b="1" dirty="0">
                        <a:latin typeface="+mj-lt"/>
                        <a:ea typeface="Merriweather"/>
                        <a:cs typeface="Merriweather"/>
                        <a:sym typeface="Merriweather"/>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9DAF8"/>
                    </a:solidFill>
                  </a:tcPr>
                </a:tc>
                <a:extLst>
                  <a:ext uri="{0D108BD9-81ED-4DB2-BD59-A6C34878D82A}">
                    <a16:rowId xmlns:a16="http://schemas.microsoft.com/office/drawing/2014/main" val="10001"/>
                  </a:ext>
                </a:extLst>
              </a:tr>
              <a:tr h="634250">
                <a:tc rowSpan="2">
                  <a:txBody>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Predicted</a:t>
                      </a:r>
                      <a:endParaRPr sz="2000" b="1" dirty="0">
                        <a:solidFill>
                          <a:srgbClr val="FFFFFF"/>
                        </a:solidFill>
                        <a:latin typeface="+mj-lt"/>
                        <a:ea typeface="Merriweather"/>
                        <a:cs typeface="Merriweather"/>
                        <a:sym typeface="Merriweather"/>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GB" sz="2000" b="1" dirty="0">
                          <a:latin typeface="+mj-lt"/>
                          <a:ea typeface="Merriweather"/>
                          <a:cs typeface="Merriweather"/>
                          <a:sym typeface="Merriweather"/>
                        </a:rPr>
                        <a:t>Positive</a:t>
                      </a:r>
                      <a:endParaRPr sz="2000" b="1" dirty="0">
                        <a:latin typeface="+mj-lt"/>
                        <a:ea typeface="Merriweather"/>
                        <a:cs typeface="Merriweather"/>
                        <a:sym typeface="Merriweather"/>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GB" sz="2000">
                          <a:latin typeface="+mj-lt"/>
                          <a:ea typeface="Merriweather"/>
                          <a:cs typeface="Merriweather"/>
                          <a:sym typeface="Merriweather"/>
                        </a:rPr>
                        <a:t>True Positive (TP)</a:t>
                      </a:r>
                      <a:endParaRPr sz="2000">
                        <a:latin typeface="+mj-lt"/>
                        <a:ea typeface="Merriweather"/>
                        <a:cs typeface="Merriweather"/>
                        <a:sym typeface="Merriweather"/>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2000" dirty="0">
                          <a:latin typeface="+mj-lt"/>
                          <a:ea typeface="Merriweather"/>
                          <a:cs typeface="Merriweather"/>
                          <a:sym typeface="Merriweather"/>
                        </a:rPr>
                        <a:t>False Positive (FP)</a:t>
                      </a:r>
                      <a:endParaRPr sz="2000" dirty="0">
                        <a:latin typeface="+mj-lt"/>
                        <a:ea typeface="Merriweather"/>
                        <a:cs typeface="Merriweather"/>
                        <a:sym typeface="Merriweather"/>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4CCCC"/>
                    </a:solidFill>
                  </a:tcPr>
                </a:tc>
                <a:extLst>
                  <a:ext uri="{0D108BD9-81ED-4DB2-BD59-A6C34878D82A}">
                    <a16:rowId xmlns:a16="http://schemas.microsoft.com/office/drawing/2014/main" val="10002"/>
                  </a:ext>
                </a:extLst>
              </a:tr>
              <a:tr h="634250">
                <a:tc vMerge="1">
                  <a:txBody>
                    <a:bodyPr/>
                    <a:lstStyle/>
                    <a:p>
                      <a:endParaRPr lang="en-US"/>
                    </a:p>
                  </a:txBody>
                  <a:tcPr/>
                </a:tc>
                <a:tc>
                  <a:txBody>
                    <a:bodyPr/>
                    <a:lstStyle/>
                    <a:p>
                      <a:pPr marL="0" lvl="0" indent="0" algn="ctr" rtl="0">
                        <a:spcBef>
                          <a:spcPts val="0"/>
                        </a:spcBef>
                        <a:spcAft>
                          <a:spcPts val="0"/>
                        </a:spcAft>
                        <a:buNone/>
                      </a:pPr>
                      <a:r>
                        <a:rPr lang="en-GB" sz="2000" b="1" dirty="0">
                          <a:latin typeface="+mj-lt"/>
                          <a:ea typeface="Merriweather"/>
                          <a:cs typeface="Merriweather"/>
                          <a:sym typeface="Merriweather"/>
                        </a:rPr>
                        <a:t>Negative</a:t>
                      </a:r>
                      <a:endParaRPr sz="2000" b="1" dirty="0">
                        <a:latin typeface="+mj-lt"/>
                        <a:ea typeface="Merriweather"/>
                        <a:cs typeface="Merriweather"/>
                        <a:sym typeface="Merriweather"/>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GB" sz="2000">
                          <a:latin typeface="+mj-lt"/>
                          <a:ea typeface="Merriweather"/>
                          <a:cs typeface="Merriweather"/>
                          <a:sym typeface="Merriweather"/>
                        </a:rPr>
                        <a:t>False Negative (FN)</a:t>
                      </a:r>
                      <a:endParaRPr sz="2000">
                        <a:latin typeface="+mj-lt"/>
                        <a:ea typeface="Merriweather"/>
                        <a:cs typeface="Merriweather"/>
                        <a:sym typeface="Merriweather"/>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GB" sz="2000" dirty="0">
                          <a:latin typeface="+mj-lt"/>
                          <a:ea typeface="Merriweather"/>
                          <a:cs typeface="Merriweather"/>
                          <a:sym typeface="Merriweather"/>
                        </a:rPr>
                        <a:t>True Negative (TN)</a:t>
                      </a:r>
                      <a:endParaRPr sz="2000" dirty="0">
                        <a:latin typeface="+mj-lt"/>
                        <a:ea typeface="Merriweather"/>
                        <a:cs typeface="Merriweather"/>
                        <a:sym typeface="Merriweather"/>
                      </a:endParaRPr>
                    </a:p>
                  </a:txBody>
                  <a:tcPr marL="91425" marR="91425" marT="91425" marB="91425" anchor="ctr">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81"/>
        <p:cNvGrpSpPr/>
        <p:nvPr/>
      </p:nvGrpSpPr>
      <p:grpSpPr>
        <a:xfrm>
          <a:off x="0" y="0"/>
          <a:ext cx="0" cy="0"/>
          <a:chOff x="0" y="0"/>
          <a:chExt cx="0" cy="0"/>
        </a:xfrm>
      </p:grpSpPr>
      <p:sp>
        <p:nvSpPr>
          <p:cNvPr id="4782" name="Google Shape;4782;p13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Accuracy</a:t>
            </a:r>
            <a:endParaRPr/>
          </a:p>
        </p:txBody>
      </p:sp>
      <p:sp>
        <p:nvSpPr>
          <p:cNvPr id="4783" name="Google Shape;4783;p139"/>
          <p:cNvSpPr txBox="1">
            <a:spLocks noGrp="1"/>
          </p:cNvSpPr>
          <p:nvPr>
            <p:ph sz="quarter" idx="13"/>
          </p:nvPr>
        </p:nvSpPr>
        <p:spPr>
          <a:prstGeom prst="rect">
            <a:avLst/>
          </a:prstGeom>
        </p:spPr>
        <p:txBody>
          <a:bodyPr spcFirstLastPara="1" wrap="square" lIns="91425" tIns="91425" rIns="91425" bIns="91425" anchor="t" anchorCtr="0">
            <a:noAutofit/>
          </a:bodyPr>
          <a:lstStyle/>
          <a:p>
            <a:pPr marL="349250" lvl="0" indent="-285750" algn="l" rtl="0">
              <a:lnSpc>
                <a:spcPct val="138000"/>
              </a:lnSpc>
              <a:spcBef>
                <a:spcPts val="600"/>
              </a:spcBef>
              <a:spcAft>
                <a:spcPts val="0"/>
              </a:spcAft>
              <a:buSzPts val="2600"/>
              <a:buFont typeface="Arial" panose="020B0604020202020204" pitchFamily="34" charset="0"/>
              <a:buChar char="•"/>
            </a:pPr>
            <a:r>
              <a:rPr lang="en-GB" sz="2000" b="1" dirty="0"/>
              <a:t>Accuracy is the percentage of correct prediction out of all the observations</a:t>
            </a:r>
            <a:endParaRPr sz="2000" b="1" dirty="0"/>
          </a:p>
          <a:p>
            <a:pPr marL="349250" lvl="0" indent="-285750" algn="l" rtl="0">
              <a:lnSpc>
                <a:spcPct val="138000"/>
              </a:lnSpc>
              <a:spcBef>
                <a:spcPts val="1000"/>
              </a:spcBef>
              <a:spcAft>
                <a:spcPts val="0"/>
              </a:spcAft>
              <a:buSzPts val="2600"/>
              <a:buFont typeface="Arial" panose="020B0604020202020204" pitchFamily="34" charset="0"/>
              <a:buChar char="•"/>
            </a:pPr>
            <a:r>
              <a:rPr lang="en-GB" sz="2000" b="1" dirty="0"/>
              <a:t>Accuracy = (TP + TN) / (TP + FP + TN + FN)</a:t>
            </a:r>
            <a:endParaRPr sz="2000" b="1" dirty="0"/>
          </a:p>
          <a:p>
            <a:pPr marL="349250" lvl="0" indent="-285750" algn="l" rtl="0">
              <a:lnSpc>
                <a:spcPct val="138000"/>
              </a:lnSpc>
              <a:spcBef>
                <a:spcPts val="1000"/>
              </a:spcBef>
              <a:spcAft>
                <a:spcPts val="0"/>
              </a:spcAft>
              <a:buSzPts val="2600"/>
              <a:buFont typeface="Arial" panose="020B0604020202020204" pitchFamily="34" charset="0"/>
              <a:buChar char="•"/>
            </a:pPr>
            <a:r>
              <a:rPr lang="en-GB" sz="2000" b="1" dirty="0"/>
              <a:t>Accuracy = (Correct Prediction) / (All Cases)</a:t>
            </a:r>
            <a:endParaRPr sz="2000" b="1" dirty="0"/>
          </a:p>
          <a:p>
            <a:pPr marL="349250" lvl="0" indent="-285750" algn="l" rtl="0">
              <a:lnSpc>
                <a:spcPct val="138000"/>
              </a:lnSpc>
              <a:spcBef>
                <a:spcPts val="1000"/>
              </a:spcBef>
              <a:spcAft>
                <a:spcPts val="1000"/>
              </a:spcAft>
              <a:buSzPts val="2600"/>
              <a:buFont typeface="Arial" panose="020B0604020202020204" pitchFamily="34" charset="0"/>
              <a:buChar char="•"/>
            </a:pPr>
            <a:r>
              <a:rPr lang="en-GB" sz="2000" b="1" dirty="0"/>
              <a:t>Is high accuracy equivalent to good performance?</a:t>
            </a:r>
            <a:endParaRPr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87"/>
        <p:cNvGrpSpPr/>
        <p:nvPr/>
      </p:nvGrpSpPr>
      <p:grpSpPr>
        <a:xfrm>
          <a:off x="0" y="0"/>
          <a:ext cx="0" cy="0"/>
          <a:chOff x="0" y="0"/>
          <a:chExt cx="0" cy="0"/>
        </a:xfrm>
      </p:grpSpPr>
      <p:pic>
        <p:nvPicPr>
          <p:cNvPr id="4788" name="Google Shape;4788;p140"/>
          <p:cNvPicPr preferRelativeResize="0"/>
          <p:nvPr/>
        </p:nvPicPr>
        <p:blipFill rotWithShape="1">
          <a:blip r:embed="rId3">
            <a:alphaModFix/>
          </a:blip>
          <a:srcRect b="13889"/>
          <a:stretch/>
        </p:blipFill>
        <p:spPr>
          <a:xfrm>
            <a:off x="0" y="0"/>
            <a:ext cx="9144000" cy="5143499"/>
          </a:xfrm>
          <a:prstGeom prst="rect">
            <a:avLst/>
          </a:prstGeom>
          <a:noFill/>
          <a:ln>
            <a:noFill/>
          </a:ln>
        </p:spPr>
      </p:pic>
      <p:sp>
        <p:nvSpPr>
          <p:cNvPr id="4789" name="Google Shape;4789;p140"/>
          <p:cNvSpPr txBox="1"/>
          <p:nvPr/>
        </p:nvSpPr>
        <p:spPr>
          <a:xfrm>
            <a:off x="2945900" y="526850"/>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Is there forest fire?</a:t>
            </a:r>
            <a:endParaRPr sz="2000" b="1">
              <a:solidFill>
                <a:srgbClr val="FFFFFF"/>
              </a:solidFill>
              <a:latin typeface="+mj-lt"/>
              <a:ea typeface="Merriweather"/>
              <a:cs typeface="Merriweather"/>
              <a:sym typeface="Merriweather"/>
            </a:endParaRPr>
          </a:p>
        </p:txBody>
      </p:sp>
      <p:sp>
        <p:nvSpPr>
          <p:cNvPr id="4790" name="Google Shape;4790;p140"/>
          <p:cNvSpPr txBox="1"/>
          <p:nvPr/>
        </p:nvSpPr>
        <p:spPr>
          <a:xfrm>
            <a:off x="4915902" y="1747949"/>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Prediction: Always Yes</a:t>
            </a:r>
            <a:endParaRPr sz="2000" b="1">
              <a:solidFill>
                <a:srgbClr val="FFFFFF"/>
              </a:solidFill>
              <a:latin typeface="+mj-lt"/>
              <a:ea typeface="Merriweather"/>
              <a:cs typeface="Merriweather"/>
              <a:sym typeface="Merriweather"/>
            </a:endParaRPr>
          </a:p>
        </p:txBody>
      </p:sp>
      <p:sp>
        <p:nvSpPr>
          <p:cNvPr id="4791" name="Google Shape;4791;p140"/>
          <p:cNvSpPr txBox="1"/>
          <p:nvPr/>
        </p:nvSpPr>
        <p:spPr>
          <a:xfrm>
            <a:off x="888499" y="1747949"/>
            <a:ext cx="3339600" cy="823800"/>
          </a:xfrm>
          <a:prstGeom prst="rect">
            <a:avLst/>
          </a:prstGeom>
          <a:solidFill>
            <a:schemeClr val="accent1"/>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Reality: 2 % Probability</a:t>
            </a:r>
            <a:endParaRPr sz="2000" b="1">
              <a:solidFill>
                <a:srgbClr val="FFFFFF"/>
              </a:solidFill>
              <a:latin typeface="+mj-lt"/>
              <a:ea typeface="Merriweather"/>
              <a:cs typeface="Merriweather"/>
              <a:sym typeface="Merriweather"/>
            </a:endParaRPr>
          </a:p>
        </p:txBody>
      </p:sp>
      <p:sp>
        <p:nvSpPr>
          <p:cNvPr id="4792" name="Google Shape;4792;p140"/>
          <p:cNvSpPr txBox="1"/>
          <p:nvPr/>
        </p:nvSpPr>
        <p:spPr>
          <a:xfrm>
            <a:off x="2945900" y="3346250"/>
            <a:ext cx="3339600" cy="823800"/>
          </a:xfrm>
          <a:prstGeom prst="rect">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98% accurate</a:t>
            </a:r>
            <a:endParaRPr sz="2000" b="1">
              <a:solidFill>
                <a:srgbClr val="FFFFFF"/>
              </a:solidFill>
              <a:latin typeface="+mj-lt"/>
              <a:ea typeface="Merriweather"/>
              <a:cs typeface="Merriweather"/>
              <a:sym typeface="Merriweather"/>
            </a:endParaRPr>
          </a:p>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But it is usable?</a:t>
            </a:r>
            <a:endParaRPr sz="2000" b="1">
              <a:solidFill>
                <a:srgbClr val="FFFFFF"/>
              </a:solidFill>
              <a:latin typeface="+mj-lt"/>
              <a:ea typeface="Merriweather"/>
              <a:cs typeface="Merriweather"/>
              <a:sym typeface="Merriweath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Google Shape;4157;p44"/>
          <p:cNvSpPr txBox="1">
            <a:spLocks/>
          </p:cNvSpPr>
          <p:nvPr/>
        </p:nvSpPr>
        <p:spPr>
          <a:xfrm>
            <a:off x="4577363" y="3043876"/>
            <a:ext cx="3339600" cy="973500"/>
          </a:xfrm>
          <a:prstGeom prst="rect">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endParaRPr lang="en-US" sz="2000" b="1" dirty="0">
              <a:solidFill>
                <a:srgbClr val="000000"/>
              </a:solidFill>
            </a:endParaRPr>
          </a:p>
        </p:txBody>
      </p:sp>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12"/>
          </p:nvPr>
        </p:nvSpPr>
        <p:spPr/>
        <p:txBody>
          <a:bodyPr/>
          <a:lstStyle/>
          <a:p>
            <a:pPr defTabSz="457189">
              <a:defRPr/>
            </a:pPr>
            <a:fld id="{EE2556C5-CE8C-6547-B838-EA80C61A4AF7}" type="slidenum">
              <a:rPr lang="en-US">
                <a:solidFill>
                  <a:prstClr val="white"/>
                </a:solidFill>
                <a:latin typeface="Intel Clear"/>
              </a:rPr>
              <a:pPr defTabSz="457189">
                <a:defRPr/>
              </a:pPr>
              <a:t>5</a:t>
            </a:fld>
            <a:endParaRPr lang="en-US" dirty="0">
              <a:solidFill>
                <a:prstClr val="white"/>
              </a:solidFill>
              <a:latin typeface="Intel Clear"/>
            </a:endParaRPr>
          </a:p>
        </p:txBody>
      </p:sp>
      <p:sp>
        <p:nvSpPr>
          <p:cNvPr id="5" name="Title 2"/>
          <p:cNvSpPr>
            <a:spLocks noGrp="1"/>
          </p:cNvSpPr>
          <p:nvPr>
            <p:ph type="title"/>
          </p:nvPr>
        </p:nvSpPr>
        <p:spPr>
          <a:xfrm>
            <a:off x="455613" y="308848"/>
            <a:ext cx="8229600" cy="868680"/>
          </a:xfrm>
        </p:spPr>
        <p:txBody>
          <a:bodyPr/>
          <a:lstStyle/>
          <a:p>
            <a:r>
              <a:rPr lang="en-US" b="1" dirty="0"/>
              <a:t>Standard Deviation &amp; Variance</a:t>
            </a:r>
            <a:endParaRPr lang="en-SG" b="1" dirty="0"/>
          </a:p>
        </p:txBody>
      </p:sp>
      <p:sp>
        <p:nvSpPr>
          <p:cNvPr id="14" name="Google Shape;4154;p44"/>
          <p:cNvSpPr txBox="1">
            <a:spLocks/>
          </p:cNvSpPr>
          <p:nvPr/>
        </p:nvSpPr>
        <p:spPr>
          <a:xfrm>
            <a:off x="1036538" y="1242176"/>
            <a:ext cx="3339600" cy="582900"/>
          </a:xfrm>
          <a:prstGeom prst="rect">
            <a:avLst/>
          </a:prstGeom>
          <a:solidFill>
            <a:schemeClr val="tx2"/>
          </a:solidFill>
          <a:ln w="2857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GB" b="1">
                <a:solidFill>
                  <a:srgbClr val="FFFFFF"/>
                </a:solidFill>
              </a:rPr>
              <a:t>Standard Deviation</a:t>
            </a:r>
            <a:endParaRPr lang="en-GB" b="1"/>
          </a:p>
        </p:txBody>
      </p:sp>
      <p:sp>
        <p:nvSpPr>
          <p:cNvPr id="15" name="Google Shape;4155;p44"/>
          <p:cNvSpPr txBox="1">
            <a:spLocks/>
          </p:cNvSpPr>
          <p:nvPr/>
        </p:nvSpPr>
        <p:spPr>
          <a:xfrm>
            <a:off x="4577363" y="1242176"/>
            <a:ext cx="3339600" cy="582900"/>
          </a:xfrm>
          <a:prstGeom prst="rect">
            <a:avLst/>
          </a:prstGeom>
          <a:solidFill>
            <a:schemeClr val="tx2"/>
          </a:solidFill>
          <a:ln w="28575"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GB" b="1">
                <a:solidFill>
                  <a:srgbClr val="FFFFFF"/>
                </a:solidFill>
              </a:rPr>
              <a:t>Variance</a:t>
            </a:r>
          </a:p>
        </p:txBody>
      </p:sp>
      <p:sp>
        <p:nvSpPr>
          <p:cNvPr id="16" name="Google Shape;4156;p44"/>
          <p:cNvSpPr txBox="1">
            <a:spLocks/>
          </p:cNvSpPr>
          <p:nvPr/>
        </p:nvSpPr>
        <p:spPr>
          <a:xfrm>
            <a:off x="1034450" y="1947726"/>
            <a:ext cx="3339600" cy="973500"/>
          </a:xfrm>
          <a:prstGeom prst="rect">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2000" b="1">
                <a:solidFill>
                  <a:srgbClr val="000000"/>
                </a:solidFill>
              </a:rPr>
              <a:t>measure of how spread out the numbers are</a:t>
            </a:r>
          </a:p>
        </p:txBody>
      </p:sp>
      <p:sp>
        <p:nvSpPr>
          <p:cNvPr id="17" name="Google Shape;4157;p44"/>
          <p:cNvSpPr txBox="1">
            <a:spLocks/>
          </p:cNvSpPr>
          <p:nvPr/>
        </p:nvSpPr>
        <p:spPr>
          <a:xfrm>
            <a:off x="4577400" y="1947726"/>
            <a:ext cx="3339600" cy="973500"/>
          </a:xfrm>
          <a:prstGeom prst="rect">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2000" b="1">
                <a:solidFill>
                  <a:srgbClr val="000000"/>
                </a:solidFill>
              </a:rPr>
              <a:t>average of the squared differences from the mean</a:t>
            </a:r>
          </a:p>
        </p:txBody>
      </p:sp>
      <p:sp>
        <p:nvSpPr>
          <p:cNvPr id="18" name="Google Shape;4158;p44"/>
          <p:cNvSpPr txBox="1">
            <a:spLocks/>
          </p:cNvSpPr>
          <p:nvPr/>
        </p:nvSpPr>
        <p:spPr>
          <a:xfrm>
            <a:off x="1036550" y="3043876"/>
            <a:ext cx="3339600" cy="973500"/>
          </a:xfrm>
          <a:prstGeom prst="rect">
            <a:avLst/>
          </a:prstGeom>
          <a:solidFill>
            <a:srgbClr val="FFFFF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Arial" panose="020B0604020202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Arial" panose="020B0604020202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Arial" panose="020B0604020202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Arial" panose="020B0604020202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Arial" panose="020B0604020202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spcBef>
                <a:spcPts val="0"/>
              </a:spcBef>
            </a:pPr>
            <a:r>
              <a:rPr lang="en-US" sz="1600">
                <a:solidFill>
                  <a:srgbClr val="000000"/>
                </a:solidFill>
              </a:rPr>
              <a:t>have a "standard" way of knowing what is normal, square root of variance</a:t>
            </a:r>
          </a:p>
        </p:txBody>
      </p:sp>
      <p:pic>
        <p:nvPicPr>
          <p:cNvPr id="19" name="Google Shape;4160;p44"/>
          <p:cNvPicPr preferRelativeResize="0"/>
          <p:nvPr/>
        </p:nvPicPr>
        <p:blipFill>
          <a:blip r:embed="rId3">
            <a:alphaModFix/>
          </a:blip>
          <a:stretch>
            <a:fillRect/>
          </a:stretch>
        </p:blipFill>
        <p:spPr>
          <a:xfrm>
            <a:off x="5499800" y="3155876"/>
            <a:ext cx="1499002" cy="749501"/>
          </a:xfrm>
          <a:prstGeom prst="rect">
            <a:avLst/>
          </a:prstGeom>
          <a:noFill/>
          <a:ln>
            <a:noFill/>
          </a:ln>
        </p:spPr>
      </p:pic>
    </p:spTree>
    <p:extLst>
      <p:ext uri="{BB962C8B-B14F-4D97-AF65-F5344CB8AC3E}">
        <p14:creationId xmlns:p14="http://schemas.microsoft.com/office/powerpoint/2010/main" val="93623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96"/>
        <p:cNvGrpSpPr/>
        <p:nvPr/>
      </p:nvGrpSpPr>
      <p:grpSpPr>
        <a:xfrm>
          <a:off x="0" y="0"/>
          <a:ext cx="0" cy="0"/>
          <a:chOff x="0" y="0"/>
          <a:chExt cx="0" cy="0"/>
        </a:xfrm>
      </p:grpSpPr>
      <p:sp>
        <p:nvSpPr>
          <p:cNvPr id="4797" name="Google Shape;4797;p14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Precision</a:t>
            </a:r>
            <a:endParaRPr/>
          </a:p>
        </p:txBody>
      </p:sp>
      <p:sp>
        <p:nvSpPr>
          <p:cNvPr id="4798" name="Google Shape;4798;p141"/>
          <p:cNvSpPr txBox="1">
            <a:spLocks noGrp="1"/>
          </p:cNvSpPr>
          <p:nvPr>
            <p:ph sz="quarter" idx="13"/>
          </p:nvPr>
        </p:nvSpPr>
        <p:spPr>
          <a:prstGeom prst="rect">
            <a:avLst/>
          </a:prstGeom>
        </p:spPr>
        <p:txBody>
          <a:bodyPr spcFirstLastPara="1" wrap="square" lIns="91425" tIns="91425" rIns="91425" bIns="91425" anchor="t" anchorCtr="0">
            <a:noAutofit/>
          </a:bodyPr>
          <a:lstStyle/>
          <a:p>
            <a:pPr marL="349250" lvl="0" indent="-285750" algn="l" rtl="0">
              <a:lnSpc>
                <a:spcPct val="138000"/>
              </a:lnSpc>
              <a:spcBef>
                <a:spcPts val="0"/>
              </a:spcBef>
              <a:spcAft>
                <a:spcPts val="0"/>
              </a:spcAft>
              <a:buSzPts val="2600"/>
              <a:buFont typeface="Arial" panose="020B0604020202020204" pitchFamily="34" charset="0"/>
              <a:buChar char="•"/>
            </a:pPr>
            <a:r>
              <a:rPr lang="en-GB" sz="2000" b="1" dirty="0"/>
              <a:t>Precision is the percentage of cases that are </a:t>
            </a:r>
            <a:r>
              <a:rPr lang="en-GB" sz="2000" b="1" u="sng" dirty="0"/>
              <a:t>predicted as positive (TP+FP)</a:t>
            </a:r>
            <a:r>
              <a:rPr lang="en-GB" sz="2000" b="1" dirty="0"/>
              <a:t> that are </a:t>
            </a:r>
            <a:r>
              <a:rPr lang="en-GB" sz="2000" b="1" u="sng" dirty="0"/>
              <a:t>actually positive (TP)</a:t>
            </a:r>
            <a:endParaRPr sz="2000" b="1" u="sng" dirty="0"/>
          </a:p>
          <a:p>
            <a:pPr marL="349250" lvl="0" indent="-285750" algn="l" rtl="0">
              <a:lnSpc>
                <a:spcPct val="138000"/>
              </a:lnSpc>
              <a:spcBef>
                <a:spcPts val="600"/>
              </a:spcBef>
              <a:spcAft>
                <a:spcPts val="0"/>
              </a:spcAft>
              <a:buSzPts val="2600"/>
              <a:buFont typeface="Arial" panose="020B0604020202020204" pitchFamily="34" charset="0"/>
              <a:buChar char="•"/>
            </a:pPr>
            <a:r>
              <a:rPr lang="en-GB" sz="2000" b="1" dirty="0"/>
              <a:t>Precision = (TP) / (TP + FP)</a:t>
            </a:r>
            <a:endParaRPr sz="2000" b="1" dirty="0"/>
          </a:p>
          <a:p>
            <a:pPr marL="349250" lvl="0" indent="-285750" algn="l" rtl="0">
              <a:lnSpc>
                <a:spcPct val="138000"/>
              </a:lnSpc>
              <a:spcBef>
                <a:spcPts val="600"/>
              </a:spcBef>
              <a:spcAft>
                <a:spcPts val="600"/>
              </a:spcAft>
              <a:buSzPts val="2600"/>
              <a:buFont typeface="Arial" panose="020B0604020202020204" pitchFamily="34" charset="0"/>
              <a:buChar char="•"/>
            </a:pPr>
            <a:r>
              <a:rPr lang="en-GB" sz="2000" b="1" dirty="0"/>
              <a:t>Precision = (True Positive) / (Total Predicted Positive)</a:t>
            </a:r>
            <a:endParaRPr sz="2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02"/>
        <p:cNvGrpSpPr/>
        <p:nvPr/>
      </p:nvGrpSpPr>
      <p:grpSpPr>
        <a:xfrm>
          <a:off x="0" y="0"/>
          <a:ext cx="0" cy="0"/>
          <a:chOff x="0" y="0"/>
          <a:chExt cx="0" cy="0"/>
        </a:xfrm>
      </p:grpSpPr>
      <p:sp>
        <p:nvSpPr>
          <p:cNvPr id="4803" name="Google Shape;4803;p14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Recall</a:t>
            </a:r>
            <a:endParaRPr/>
          </a:p>
        </p:txBody>
      </p:sp>
      <p:sp>
        <p:nvSpPr>
          <p:cNvPr id="4804" name="Google Shape;4804;p142"/>
          <p:cNvSpPr txBox="1">
            <a:spLocks noGrp="1"/>
          </p:cNvSpPr>
          <p:nvPr>
            <p:ph sz="quarter" idx="13"/>
          </p:nvPr>
        </p:nvSpPr>
        <p:spPr>
          <a:prstGeom prst="rect">
            <a:avLst/>
          </a:prstGeom>
        </p:spPr>
        <p:txBody>
          <a:bodyPr spcFirstLastPara="1" wrap="square" lIns="91425" tIns="91425" rIns="91425" bIns="91425" anchor="t" anchorCtr="0">
            <a:noAutofit/>
          </a:bodyPr>
          <a:lstStyle/>
          <a:p>
            <a:pPr marL="406400" lvl="0" indent="-342900" algn="l" rtl="0">
              <a:lnSpc>
                <a:spcPct val="138000"/>
              </a:lnSpc>
              <a:spcBef>
                <a:spcPts val="0"/>
              </a:spcBef>
              <a:spcAft>
                <a:spcPts val="0"/>
              </a:spcAft>
              <a:buSzPts val="2600"/>
              <a:buFont typeface="Arial" panose="020B0604020202020204" pitchFamily="34" charset="0"/>
              <a:buChar char="•"/>
            </a:pPr>
            <a:r>
              <a:rPr lang="en-GB" sz="2000" b="1" dirty="0"/>
              <a:t>Recall measures the fraction of </a:t>
            </a:r>
            <a:r>
              <a:rPr lang="en-GB" sz="2000" b="1" u="sng" dirty="0"/>
              <a:t>positive cases (TP+FN)</a:t>
            </a:r>
            <a:r>
              <a:rPr lang="en-GB" sz="2000" b="1" dirty="0"/>
              <a:t> that are </a:t>
            </a:r>
            <a:r>
              <a:rPr lang="en-GB" sz="2000" b="1" u="sng" dirty="0"/>
              <a:t>correctly identified (TP)</a:t>
            </a:r>
            <a:endParaRPr sz="2000" b="1" u="sng" dirty="0"/>
          </a:p>
          <a:p>
            <a:pPr marL="406400" lvl="0" indent="-342900" algn="l" rtl="0">
              <a:lnSpc>
                <a:spcPct val="138000"/>
              </a:lnSpc>
              <a:spcBef>
                <a:spcPts val="600"/>
              </a:spcBef>
              <a:spcAft>
                <a:spcPts val="0"/>
              </a:spcAft>
              <a:buSzPts val="2600"/>
              <a:buFont typeface="Arial" panose="020B0604020202020204" pitchFamily="34" charset="0"/>
              <a:buChar char="•"/>
            </a:pPr>
            <a:r>
              <a:rPr lang="en-GB" sz="2000" b="1" dirty="0"/>
              <a:t>Recall = (TP) / (TP + FN)</a:t>
            </a:r>
            <a:endParaRPr sz="2000" b="1" dirty="0"/>
          </a:p>
          <a:p>
            <a:pPr marL="406400" lvl="0" indent="-342900" algn="l" rtl="0">
              <a:lnSpc>
                <a:spcPct val="138000"/>
              </a:lnSpc>
              <a:spcBef>
                <a:spcPts val="600"/>
              </a:spcBef>
              <a:spcAft>
                <a:spcPts val="600"/>
              </a:spcAft>
              <a:buSzPts val="2600"/>
              <a:buFont typeface="Arial" panose="020B0604020202020204" pitchFamily="34" charset="0"/>
              <a:buChar char="•"/>
            </a:pPr>
            <a:r>
              <a:rPr lang="en-GB" sz="2000" b="1" dirty="0"/>
              <a:t>Recall = (True Positive) / (Total actual positive)</a:t>
            </a:r>
            <a:endParaRPr sz="2000" b="1" dirty="0"/>
          </a:p>
        </p:txBody>
      </p:sp>
      <p:sp>
        <p:nvSpPr>
          <p:cNvPr id="4805" name="Google Shape;4805;p142"/>
          <p:cNvSpPr txBox="1"/>
          <p:nvPr/>
        </p:nvSpPr>
        <p:spPr>
          <a:xfrm>
            <a:off x="1131750" y="3879650"/>
            <a:ext cx="6880500" cy="823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In the case of forest fire, which one will you favour? False Negative or False Positive?</a:t>
            </a:r>
            <a:endParaRPr sz="2000" b="1">
              <a:solidFill>
                <a:srgbClr val="FFFFFF"/>
              </a:solidFill>
              <a:latin typeface="+mj-lt"/>
              <a:ea typeface="Merriweather"/>
              <a:cs typeface="Merriweather"/>
              <a:sym typeface="Merriweath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09"/>
        <p:cNvGrpSpPr/>
        <p:nvPr/>
      </p:nvGrpSpPr>
      <p:grpSpPr>
        <a:xfrm>
          <a:off x="0" y="0"/>
          <a:ext cx="0" cy="0"/>
          <a:chOff x="0" y="0"/>
          <a:chExt cx="0" cy="0"/>
        </a:xfrm>
      </p:grpSpPr>
      <p:sp>
        <p:nvSpPr>
          <p:cNvPr id="4810" name="Google Shape;4810;p14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Which metric is important?</a:t>
            </a:r>
            <a:endParaRPr/>
          </a:p>
        </p:txBody>
      </p:sp>
      <p:sp>
        <p:nvSpPr>
          <p:cNvPr id="4811" name="Google Shape;4811;p143"/>
          <p:cNvSpPr txBox="1"/>
          <p:nvPr/>
        </p:nvSpPr>
        <p:spPr>
          <a:xfrm>
            <a:off x="600450" y="1248525"/>
            <a:ext cx="3449100" cy="8238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Cases with high FN cost</a:t>
            </a:r>
            <a:endParaRPr sz="2000" b="1" dirty="0">
              <a:solidFill>
                <a:srgbClr val="FFFFFF"/>
              </a:solidFill>
              <a:latin typeface="+mj-lt"/>
              <a:ea typeface="Merriweather"/>
              <a:cs typeface="Merriweather"/>
              <a:sym typeface="Merriweather"/>
            </a:endParaRPr>
          </a:p>
        </p:txBody>
      </p:sp>
      <p:sp>
        <p:nvSpPr>
          <p:cNvPr id="4812" name="Google Shape;4812;p143"/>
          <p:cNvSpPr txBox="1"/>
          <p:nvPr/>
        </p:nvSpPr>
        <p:spPr>
          <a:xfrm>
            <a:off x="4867650" y="1248525"/>
            <a:ext cx="3449100" cy="8238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Cases with high FP cost</a:t>
            </a:r>
            <a:endParaRPr sz="2000" b="1">
              <a:solidFill>
                <a:srgbClr val="FFFFFF"/>
              </a:solidFill>
              <a:latin typeface="+mj-lt"/>
              <a:ea typeface="Merriweather"/>
              <a:cs typeface="Merriweather"/>
              <a:sym typeface="Merriweather"/>
            </a:endParaRPr>
          </a:p>
        </p:txBody>
      </p:sp>
      <p:sp>
        <p:nvSpPr>
          <p:cNvPr id="4813" name="Google Shape;4813;p143"/>
          <p:cNvSpPr txBox="1"/>
          <p:nvPr/>
        </p:nvSpPr>
        <p:spPr>
          <a:xfrm>
            <a:off x="600450" y="2239125"/>
            <a:ext cx="1595400" cy="8238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Forest fire</a:t>
            </a:r>
            <a:endParaRPr sz="2000" b="1">
              <a:solidFill>
                <a:srgbClr val="FFFFFF"/>
              </a:solidFill>
              <a:latin typeface="+mj-lt"/>
              <a:ea typeface="Merriweather"/>
              <a:cs typeface="Merriweather"/>
              <a:sym typeface="Merriweather"/>
            </a:endParaRPr>
          </a:p>
        </p:txBody>
      </p:sp>
      <p:sp>
        <p:nvSpPr>
          <p:cNvPr id="4814" name="Google Shape;4814;p143"/>
          <p:cNvSpPr txBox="1"/>
          <p:nvPr/>
        </p:nvSpPr>
        <p:spPr>
          <a:xfrm>
            <a:off x="2454150" y="2239125"/>
            <a:ext cx="1595400" cy="8238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Viral outbreak</a:t>
            </a:r>
            <a:endParaRPr sz="2000" b="1">
              <a:solidFill>
                <a:srgbClr val="FFFFFF"/>
              </a:solidFill>
              <a:latin typeface="+mj-lt"/>
              <a:ea typeface="Merriweather"/>
              <a:cs typeface="Merriweather"/>
              <a:sym typeface="Merriweather"/>
            </a:endParaRPr>
          </a:p>
        </p:txBody>
      </p:sp>
      <p:sp>
        <p:nvSpPr>
          <p:cNvPr id="4815" name="Google Shape;4815;p143"/>
          <p:cNvSpPr txBox="1"/>
          <p:nvPr/>
        </p:nvSpPr>
        <p:spPr>
          <a:xfrm>
            <a:off x="4867650" y="2239125"/>
            <a:ext cx="1595400" cy="8238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Spam</a:t>
            </a:r>
            <a:endParaRPr sz="2000" b="1">
              <a:solidFill>
                <a:srgbClr val="FFFFFF"/>
              </a:solidFill>
              <a:latin typeface="+mj-lt"/>
              <a:ea typeface="Merriweather"/>
              <a:cs typeface="Merriweather"/>
              <a:sym typeface="Merriweather"/>
            </a:endParaRPr>
          </a:p>
        </p:txBody>
      </p:sp>
      <p:sp>
        <p:nvSpPr>
          <p:cNvPr id="4816" name="Google Shape;4816;p143"/>
          <p:cNvSpPr txBox="1"/>
          <p:nvPr/>
        </p:nvSpPr>
        <p:spPr>
          <a:xfrm>
            <a:off x="6721350" y="2239125"/>
            <a:ext cx="1595400" cy="8238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Mining</a:t>
            </a:r>
            <a:endParaRPr sz="2000" b="1">
              <a:solidFill>
                <a:srgbClr val="FFFFFF"/>
              </a:solidFill>
              <a:latin typeface="+mj-lt"/>
              <a:ea typeface="Merriweather"/>
              <a:cs typeface="Merriweather"/>
              <a:sym typeface="Merriweather"/>
            </a:endParaRPr>
          </a:p>
        </p:txBody>
      </p:sp>
      <p:sp>
        <p:nvSpPr>
          <p:cNvPr id="4817" name="Google Shape;4817;p143"/>
          <p:cNvSpPr txBox="1"/>
          <p:nvPr/>
        </p:nvSpPr>
        <p:spPr>
          <a:xfrm>
            <a:off x="600450" y="3229725"/>
            <a:ext cx="7716300" cy="823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Which one is more important? Recall or Precision?</a:t>
            </a:r>
            <a:endParaRPr sz="2000" b="1">
              <a:solidFill>
                <a:srgbClr val="FFFFFF"/>
              </a:solidFill>
              <a:latin typeface="+mj-lt"/>
              <a:ea typeface="Merriweather"/>
              <a:cs typeface="Merriweather"/>
              <a:sym typeface="Merriweath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21"/>
        <p:cNvGrpSpPr/>
        <p:nvPr/>
      </p:nvGrpSpPr>
      <p:grpSpPr>
        <a:xfrm>
          <a:off x="0" y="0"/>
          <a:ext cx="0" cy="0"/>
          <a:chOff x="0" y="0"/>
          <a:chExt cx="0" cy="0"/>
        </a:xfrm>
      </p:grpSpPr>
      <p:sp>
        <p:nvSpPr>
          <p:cNvPr id="4822" name="Google Shape;4822;p14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Both measures are important</a:t>
            </a:r>
            <a:endParaRPr/>
          </a:p>
        </p:txBody>
      </p:sp>
      <p:sp>
        <p:nvSpPr>
          <p:cNvPr id="4823" name="Google Shape;4823;p144"/>
          <p:cNvSpPr txBox="1"/>
          <p:nvPr/>
        </p:nvSpPr>
        <p:spPr>
          <a:xfrm>
            <a:off x="600450" y="1096125"/>
            <a:ext cx="3449100" cy="8238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High Precision, </a:t>
            </a:r>
            <a:endParaRPr sz="2000" b="1" dirty="0">
              <a:solidFill>
                <a:srgbClr val="FFFFFF"/>
              </a:solidFill>
              <a:latin typeface="+mj-lt"/>
              <a:ea typeface="Merriweather"/>
              <a:cs typeface="Merriweather"/>
              <a:sym typeface="Merriweather"/>
            </a:endParaRPr>
          </a:p>
          <a:p>
            <a:pPr marL="0" lvl="0" indent="0" algn="ctr" rtl="0">
              <a:spcBef>
                <a:spcPts val="0"/>
              </a:spcBef>
              <a:spcAft>
                <a:spcPts val="0"/>
              </a:spcAft>
              <a:buNone/>
            </a:pPr>
            <a:r>
              <a:rPr lang="en-GB" sz="2000" b="1" dirty="0">
                <a:solidFill>
                  <a:srgbClr val="FFFFFF"/>
                </a:solidFill>
                <a:latin typeface="+mj-lt"/>
                <a:ea typeface="Merriweather"/>
                <a:cs typeface="Merriweather"/>
                <a:sym typeface="Merriweather"/>
              </a:rPr>
              <a:t>Low Recall</a:t>
            </a:r>
            <a:endParaRPr sz="2000" b="1" dirty="0">
              <a:solidFill>
                <a:srgbClr val="FFFFFF"/>
              </a:solidFill>
              <a:latin typeface="+mj-lt"/>
              <a:ea typeface="Merriweather"/>
              <a:cs typeface="Merriweather"/>
              <a:sym typeface="Merriweather"/>
            </a:endParaRPr>
          </a:p>
        </p:txBody>
      </p:sp>
      <p:sp>
        <p:nvSpPr>
          <p:cNvPr id="4824" name="Google Shape;4824;p144"/>
          <p:cNvSpPr txBox="1"/>
          <p:nvPr/>
        </p:nvSpPr>
        <p:spPr>
          <a:xfrm>
            <a:off x="4867650" y="1096125"/>
            <a:ext cx="3449100" cy="8238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High Recall,</a:t>
            </a:r>
            <a:endParaRPr sz="2000" b="1">
              <a:solidFill>
                <a:srgbClr val="FFFFFF"/>
              </a:solidFill>
              <a:latin typeface="+mj-lt"/>
              <a:ea typeface="Merriweather"/>
              <a:cs typeface="Merriweather"/>
              <a:sym typeface="Merriweather"/>
            </a:endParaRPr>
          </a:p>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Low Precision</a:t>
            </a:r>
            <a:endParaRPr sz="2000" b="1">
              <a:solidFill>
                <a:srgbClr val="FFFFFF"/>
              </a:solidFill>
              <a:latin typeface="+mj-lt"/>
              <a:ea typeface="Merriweather"/>
              <a:cs typeface="Merriweather"/>
              <a:sym typeface="Merriweather"/>
            </a:endParaRPr>
          </a:p>
        </p:txBody>
      </p:sp>
      <p:sp>
        <p:nvSpPr>
          <p:cNvPr id="4825" name="Google Shape;4825;p144"/>
          <p:cNvSpPr txBox="1"/>
          <p:nvPr/>
        </p:nvSpPr>
        <p:spPr>
          <a:xfrm>
            <a:off x="600450" y="2159850"/>
            <a:ext cx="3449100" cy="1249800"/>
          </a:xfrm>
          <a:prstGeom prst="rect">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Precision = (TP) / (TP + FP)</a:t>
            </a:r>
            <a:endParaRPr sz="2000" b="1">
              <a:solidFill>
                <a:srgbClr val="FFFFFF"/>
              </a:solidFill>
              <a:latin typeface="+mj-lt"/>
              <a:ea typeface="Merriweather"/>
              <a:cs typeface="Merriweather"/>
              <a:sym typeface="Merriweather"/>
            </a:endParaRPr>
          </a:p>
        </p:txBody>
      </p:sp>
      <p:sp>
        <p:nvSpPr>
          <p:cNvPr id="4826" name="Google Shape;4826;p144"/>
          <p:cNvSpPr txBox="1"/>
          <p:nvPr/>
        </p:nvSpPr>
        <p:spPr>
          <a:xfrm>
            <a:off x="4867650" y="2159850"/>
            <a:ext cx="3449100" cy="1249800"/>
          </a:xfrm>
          <a:prstGeom prst="rect">
            <a:avLst/>
          </a:prstGeom>
          <a:solidFill>
            <a:srgbClr val="6AA84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Recall = (TP) / (TP + FN)</a:t>
            </a:r>
            <a:endParaRPr sz="2000" b="1">
              <a:solidFill>
                <a:srgbClr val="FFFFFF"/>
              </a:solidFill>
              <a:latin typeface="+mj-lt"/>
              <a:ea typeface="Merriweather"/>
              <a:cs typeface="Merriweather"/>
              <a:sym typeface="Merriweather"/>
            </a:endParaRPr>
          </a:p>
        </p:txBody>
      </p:sp>
      <p:sp>
        <p:nvSpPr>
          <p:cNvPr id="4827" name="Google Shape;4827;p144"/>
          <p:cNvSpPr txBox="1"/>
          <p:nvPr/>
        </p:nvSpPr>
        <p:spPr>
          <a:xfrm>
            <a:off x="600450" y="3686925"/>
            <a:ext cx="7716300" cy="823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a:solidFill>
                  <a:srgbClr val="FFFFFF"/>
                </a:solidFill>
                <a:latin typeface="+mj-lt"/>
                <a:ea typeface="Merriweather"/>
                <a:cs typeface="Merriweather"/>
                <a:sym typeface="Merriweather"/>
              </a:rPr>
              <a:t>We need something that account for the 2 metrics</a:t>
            </a:r>
            <a:endParaRPr sz="2000" b="1">
              <a:solidFill>
                <a:srgbClr val="FFFFFF"/>
              </a:solidFill>
              <a:latin typeface="+mj-lt"/>
              <a:ea typeface="Merriweather"/>
              <a:cs typeface="Merriweather"/>
              <a:sym typeface="Merriweath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31"/>
        <p:cNvGrpSpPr/>
        <p:nvPr/>
      </p:nvGrpSpPr>
      <p:grpSpPr>
        <a:xfrm>
          <a:off x="0" y="0"/>
          <a:ext cx="0" cy="0"/>
          <a:chOff x="0" y="0"/>
          <a:chExt cx="0" cy="0"/>
        </a:xfrm>
      </p:grpSpPr>
      <p:sp>
        <p:nvSpPr>
          <p:cNvPr id="4832" name="Google Shape;4832;p14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F1 - Score</a:t>
            </a:r>
            <a:endParaRPr/>
          </a:p>
        </p:txBody>
      </p:sp>
      <p:sp>
        <p:nvSpPr>
          <p:cNvPr id="4833" name="Google Shape;4833;p145"/>
          <p:cNvSpPr txBox="1">
            <a:spLocks noGrp="1"/>
          </p:cNvSpPr>
          <p:nvPr>
            <p:ph sz="quarter" idx="13"/>
          </p:nvPr>
        </p:nvSpPr>
        <p:spPr>
          <a:prstGeom prst="rect">
            <a:avLst/>
          </a:prstGeom>
        </p:spPr>
        <p:txBody>
          <a:bodyPr spcFirstLastPara="1" wrap="square" lIns="91425" tIns="91425" rIns="91425" bIns="91425" anchor="t" anchorCtr="0">
            <a:noAutofit/>
          </a:bodyPr>
          <a:lstStyle/>
          <a:p>
            <a:pPr marL="63500" lvl="0" algn="l" rtl="0">
              <a:lnSpc>
                <a:spcPct val="138000"/>
              </a:lnSpc>
              <a:spcBef>
                <a:spcPts val="600"/>
              </a:spcBef>
              <a:spcAft>
                <a:spcPts val="0"/>
              </a:spcAft>
              <a:buSzPts val="2600"/>
            </a:pPr>
            <a:r>
              <a:rPr lang="en-GB" sz="2000" b="1" dirty="0"/>
              <a:t>Used to seek a balance between precision and recall</a:t>
            </a:r>
            <a:endParaRPr sz="2000" b="1" dirty="0"/>
          </a:p>
          <a:p>
            <a:pPr marL="63500" lvl="0" algn="l" rtl="0">
              <a:lnSpc>
                <a:spcPct val="138000"/>
              </a:lnSpc>
              <a:spcBef>
                <a:spcPts val="0"/>
              </a:spcBef>
              <a:spcAft>
                <a:spcPts val="0"/>
              </a:spcAft>
              <a:buSzPts val="2600"/>
            </a:pPr>
            <a:r>
              <a:rPr lang="en-GB" sz="2000" b="1" dirty="0"/>
              <a:t>F1 score = 2 x (</a:t>
            </a:r>
            <a:r>
              <a:rPr lang="en-GB" sz="2000" b="1" u="sng" dirty="0"/>
              <a:t>Precision x Recall)</a:t>
            </a:r>
            <a:endParaRPr sz="2000" b="1" u="sng" dirty="0"/>
          </a:p>
          <a:p>
            <a:pPr lvl="0" algn="l" rtl="0">
              <a:spcBef>
                <a:spcPts val="0"/>
              </a:spcBef>
              <a:spcAft>
                <a:spcPts val="0"/>
              </a:spcAft>
            </a:pPr>
            <a:r>
              <a:rPr lang="en-GB" sz="2000" b="1" dirty="0"/>
              <a:t>                            (</a:t>
            </a:r>
            <a:r>
              <a:rPr lang="en-GB" sz="2000" b="1" dirty="0" err="1"/>
              <a:t>Precision+Recall</a:t>
            </a:r>
            <a:r>
              <a:rPr lang="en-GB" sz="2000" b="1" dirty="0"/>
              <a:t>)</a:t>
            </a:r>
            <a:endParaRPr sz="2000" b="1" dirty="0"/>
          </a:p>
        </p:txBody>
      </p:sp>
      <p:sp>
        <p:nvSpPr>
          <p:cNvPr id="4834" name="Google Shape;4834;p145"/>
          <p:cNvSpPr txBox="1"/>
          <p:nvPr/>
        </p:nvSpPr>
        <p:spPr>
          <a:xfrm>
            <a:off x="600450" y="3648425"/>
            <a:ext cx="7716300" cy="928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solidFill>
                  <a:srgbClr val="FFFFFF"/>
                </a:solidFill>
                <a:latin typeface="+mj-lt"/>
                <a:ea typeface="Merriweather"/>
                <a:cs typeface="Merriweather"/>
                <a:sym typeface="Merriweather"/>
              </a:rPr>
              <a:t>1 is the maximum F1 value</a:t>
            </a:r>
            <a:endParaRPr sz="2400" b="1" dirty="0">
              <a:solidFill>
                <a:srgbClr val="FFFFFF"/>
              </a:solidFill>
              <a:latin typeface="+mj-lt"/>
              <a:ea typeface="Merriweather"/>
              <a:cs typeface="Merriweather"/>
              <a:sym typeface="Merriweathe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26"/>
        <p:cNvGrpSpPr/>
        <p:nvPr/>
      </p:nvGrpSpPr>
      <p:grpSpPr>
        <a:xfrm>
          <a:off x="0" y="0"/>
          <a:ext cx="0" cy="0"/>
          <a:chOff x="0" y="0"/>
          <a:chExt cx="0" cy="0"/>
        </a:xfrm>
      </p:grpSpPr>
      <p:sp>
        <p:nvSpPr>
          <p:cNvPr id="5" name="Title 2">
            <a:extLst>
              <a:ext uri="{FF2B5EF4-FFF2-40B4-BE49-F238E27FC236}">
                <a16:creationId xmlns:a16="http://schemas.microsoft.com/office/drawing/2014/main" id="{77EAA5AD-BE82-4D9C-82D1-79AFAA8D05EB}"/>
              </a:ext>
            </a:extLst>
          </p:cNvPr>
          <p:cNvSpPr txBox="1">
            <a:spLocks/>
          </p:cNvSpPr>
          <p:nvPr/>
        </p:nvSpPr>
        <p:spPr>
          <a:xfrm>
            <a:off x="19050" y="2009002"/>
            <a:ext cx="9124950" cy="1021556"/>
          </a:xfrm>
          <a:prstGeom prst="rect">
            <a:avLst/>
          </a:prstGeom>
        </p:spPr>
        <p:txBody>
          <a:bodyPr vert="horz" lIns="0" tIns="0" rIns="0" bIns="0" rtlCol="0" anchor="ctr" anchorCtr="0">
            <a:noAutofit/>
          </a:bodyPr>
          <a:lstStyle>
            <a:lvl1pPr algn="l" defTabSz="457200" rtl="0" eaLnBrk="1" latinLnBrk="0" hangingPunct="1">
              <a:lnSpc>
                <a:spcPct val="80000"/>
              </a:lnSpc>
              <a:spcBef>
                <a:spcPct val="0"/>
              </a:spcBef>
              <a:buNone/>
              <a:defRPr sz="4000" b="0" i="0" kern="1200" cap="none" spc="0" baseline="0">
                <a:solidFill>
                  <a:schemeClr val="bg1">
                    <a:alpha val="90000"/>
                  </a:schemeClr>
                </a:solidFill>
                <a:latin typeface="+mj-lt"/>
                <a:ea typeface="Intel Clear"/>
                <a:cs typeface="Arial" panose="020B0604020202020204" pitchFamily="34" charset="0"/>
              </a:defRPr>
            </a:lvl1pPr>
          </a:lstStyle>
          <a:p>
            <a:pPr algn="ctr"/>
            <a:r>
              <a:rPr lang="en-US" sz="8000" b="1" dirty="0">
                <a:latin typeface="Intel Clear Pro" panose="020B0804020202060201" pitchFamily="34" charset="0"/>
                <a:ea typeface="Intel Clear Pro" panose="020B0804020202060201" pitchFamily="34" charset="0"/>
                <a:cs typeface="Intel Clear Pro" panose="020B0804020202060201" pitchFamily="34" charset="0"/>
              </a:rPr>
              <a:t>Let’s practice</a:t>
            </a:r>
          </a:p>
        </p:txBody>
      </p:sp>
    </p:spTree>
    <p:extLst>
      <p:ext uri="{BB962C8B-B14F-4D97-AF65-F5344CB8AC3E}">
        <p14:creationId xmlns:p14="http://schemas.microsoft.com/office/powerpoint/2010/main" val="85226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43"/>
        <p:cNvGrpSpPr/>
        <p:nvPr/>
      </p:nvGrpSpPr>
      <p:grpSpPr>
        <a:xfrm>
          <a:off x="0" y="0"/>
          <a:ext cx="0" cy="0"/>
          <a:chOff x="0" y="0"/>
          <a:chExt cx="0" cy="0"/>
        </a:xfrm>
      </p:grpSpPr>
      <p:sp>
        <p:nvSpPr>
          <p:cNvPr id="4844" name="Google Shape;4844;p14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Example 1</a:t>
            </a:r>
            <a:endParaRPr/>
          </a:p>
        </p:txBody>
      </p:sp>
      <p:sp>
        <p:nvSpPr>
          <p:cNvPr id="4845" name="Google Shape;4845;p147"/>
          <p:cNvSpPr txBox="1">
            <a:spLocks noGrp="1"/>
          </p:cNvSpPr>
          <p:nvPr>
            <p:ph sz="quarter" idx="13"/>
          </p:nvPr>
        </p:nvSpPr>
        <p:spPr>
          <a:prstGeom prst="rect">
            <a:avLst/>
          </a:prstGeom>
        </p:spPr>
        <p:txBody>
          <a:bodyPr spcFirstLastPara="1" wrap="square" lIns="91425" tIns="91425" rIns="91425" bIns="91425" anchor="ctr" anchorCtr="0">
            <a:noAutofit/>
          </a:bodyPr>
          <a:lstStyle/>
          <a:p>
            <a:pPr marL="0" lvl="0" indent="0" algn="l" rtl="0">
              <a:lnSpc>
                <a:spcPct val="138000"/>
              </a:lnSpc>
              <a:spcBef>
                <a:spcPts val="600"/>
              </a:spcBef>
              <a:spcAft>
                <a:spcPts val="0"/>
              </a:spcAft>
              <a:buNone/>
            </a:pPr>
            <a:r>
              <a:rPr lang="en-GB" dirty="0"/>
              <a:t>Calculate the following:</a:t>
            </a:r>
            <a:endParaRPr dirty="0"/>
          </a:p>
          <a:p>
            <a:pPr marL="457200" lvl="0" indent="-368300" algn="l" rtl="0">
              <a:lnSpc>
                <a:spcPct val="138000"/>
              </a:lnSpc>
              <a:spcBef>
                <a:spcPts val="600"/>
              </a:spcBef>
              <a:spcAft>
                <a:spcPts val="0"/>
              </a:spcAft>
              <a:buSzPts val="2200"/>
              <a:buChar char="➔"/>
            </a:pPr>
            <a:r>
              <a:rPr lang="en-GB" dirty="0"/>
              <a:t>Accuracy</a:t>
            </a:r>
            <a:endParaRPr dirty="0"/>
          </a:p>
          <a:p>
            <a:pPr marL="457200" lvl="0" indent="-368300" algn="l" rtl="0">
              <a:lnSpc>
                <a:spcPct val="138000"/>
              </a:lnSpc>
              <a:spcBef>
                <a:spcPts val="0"/>
              </a:spcBef>
              <a:spcAft>
                <a:spcPts val="0"/>
              </a:spcAft>
              <a:buSzPts val="2200"/>
              <a:buChar char="➔"/>
            </a:pPr>
            <a:r>
              <a:rPr lang="en-GB" dirty="0"/>
              <a:t>Precision</a:t>
            </a:r>
            <a:endParaRPr dirty="0"/>
          </a:p>
          <a:p>
            <a:pPr marL="457200" lvl="0" indent="-368300" algn="l" rtl="0">
              <a:lnSpc>
                <a:spcPct val="138000"/>
              </a:lnSpc>
              <a:spcBef>
                <a:spcPts val="0"/>
              </a:spcBef>
              <a:spcAft>
                <a:spcPts val="0"/>
              </a:spcAft>
              <a:buSzPts val="2200"/>
              <a:buChar char="➔"/>
            </a:pPr>
            <a:r>
              <a:rPr lang="en-GB" dirty="0"/>
              <a:t>Recall</a:t>
            </a:r>
            <a:endParaRPr dirty="0"/>
          </a:p>
          <a:p>
            <a:pPr marL="457200" lvl="0" indent="-368300" algn="l" rtl="0">
              <a:lnSpc>
                <a:spcPct val="138000"/>
              </a:lnSpc>
              <a:spcBef>
                <a:spcPts val="0"/>
              </a:spcBef>
              <a:spcAft>
                <a:spcPts val="0"/>
              </a:spcAft>
              <a:buSzPts val="2200"/>
              <a:buChar char="➔"/>
            </a:pPr>
            <a:r>
              <a:rPr lang="en-GB" dirty="0"/>
              <a:t>F1-score</a:t>
            </a:r>
            <a:endParaRPr dirty="0"/>
          </a:p>
        </p:txBody>
      </p:sp>
      <p:graphicFrame>
        <p:nvGraphicFramePr>
          <p:cNvPr id="4846" name="Google Shape;4846;p147"/>
          <p:cNvGraphicFramePr/>
          <p:nvPr>
            <p:extLst>
              <p:ext uri="{D42A27DB-BD31-4B8C-83A1-F6EECF244321}">
                <p14:modId xmlns:p14="http://schemas.microsoft.com/office/powerpoint/2010/main" val="1807158796"/>
              </p:ext>
            </p:extLst>
          </p:nvPr>
        </p:nvGraphicFramePr>
        <p:xfrm>
          <a:off x="512119" y="1277212"/>
          <a:ext cx="4057500" cy="2589075"/>
        </p:xfrm>
        <a:graphic>
          <a:graphicData uri="http://schemas.openxmlformats.org/drawingml/2006/table">
            <a:tbl>
              <a:tblPr>
                <a:noFill/>
              </a:tblPr>
              <a:tblGrid>
                <a:gridCol w="1352500">
                  <a:extLst>
                    <a:ext uri="{9D8B030D-6E8A-4147-A177-3AD203B41FA5}">
                      <a16:colId xmlns:a16="http://schemas.microsoft.com/office/drawing/2014/main" val="20000"/>
                    </a:ext>
                  </a:extLst>
                </a:gridCol>
                <a:gridCol w="1352500">
                  <a:extLst>
                    <a:ext uri="{9D8B030D-6E8A-4147-A177-3AD203B41FA5}">
                      <a16:colId xmlns:a16="http://schemas.microsoft.com/office/drawing/2014/main" val="20001"/>
                    </a:ext>
                  </a:extLst>
                </a:gridCol>
                <a:gridCol w="1352500">
                  <a:extLst>
                    <a:ext uri="{9D8B030D-6E8A-4147-A177-3AD203B41FA5}">
                      <a16:colId xmlns:a16="http://schemas.microsoft.com/office/drawing/2014/main" val="20002"/>
                    </a:ext>
                  </a:extLst>
                </a:gridCol>
              </a:tblGrid>
              <a:tr h="863025">
                <a:tc>
                  <a:txBody>
                    <a:bodyPr/>
                    <a:lstStyle/>
                    <a:p>
                      <a:pPr marL="0" lvl="0" indent="0" algn="ctr" rtl="0">
                        <a:spcBef>
                          <a:spcPts val="0"/>
                        </a:spcBef>
                        <a:spcAft>
                          <a:spcPts val="0"/>
                        </a:spcAft>
                        <a:buNone/>
                      </a:pPr>
                      <a:endParaRPr sz="1800" dirty="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Actual: 1</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Actual: 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3025">
                <a:tc>
                  <a:txBody>
                    <a:bodyPr/>
                    <a:lstStyle/>
                    <a:p>
                      <a:pPr marL="0" lvl="0" indent="0" algn="ctr" rtl="0">
                        <a:spcBef>
                          <a:spcPts val="0"/>
                        </a:spcBef>
                        <a:spcAft>
                          <a:spcPts val="0"/>
                        </a:spcAft>
                        <a:buClr>
                          <a:schemeClr val="dk1"/>
                        </a:buClr>
                        <a:buSzPts val="1100"/>
                        <a:buFont typeface="Arial"/>
                        <a:buNone/>
                      </a:pPr>
                      <a:r>
                        <a:rPr lang="en-GB" sz="1800">
                          <a:solidFill>
                            <a:schemeClr val="dk1"/>
                          </a:solidFill>
                          <a:latin typeface="Merriweather"/>
                          <a:ea typeface="Merriweather"/>
                          <a:cs typeface="Merriweather"/>
                          <a:sym typeface="Merriweather"/>
                        </a:rPr>
                        <a:t>Predicted: 1</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15</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12</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63025">
                <a:tc>
                  <a:txBody>
                    <a:bodyPr/>
                    <a:lstStyle/>
                    <a:p>
                      <a:pPr marL="0" lvl="0" indent="0" algn="ctr" rtl="0">
                        <a:spcBef>
                          <a:spcPts val="0"/>
                        </a:spcBef>
                        <a:spcAft>
                          <a:spcPts val="0"/>
                        </a:spcAft>
                        <a:buNone/>
                      </a:pPr>
                      <a:r>
                        <a:rPr lang="en-GB" sz="1800">
                          <a:solidFill>
                            <a:schemeClr val="dk1"/>
                          </a:solidFill>
                          <a:latin typeface="Merriweather"/>
                          <a:ea typeface="Merriweather"/>
                          <a:cs typeface="Merriweather"/>
                          <a:sym typeface="Merriweather"/>
                        </a:rPr>
                        <a:t>Predicted: 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47</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dirty="0">
                          <a:latin typeface="Merriweather"/>
                          <a:ea typeface="Merriweather"/>
                          <a:cs typeface="Merriweather"/>
                          <a:sym typeface="Merriweather"/>
                        </a:rPr>
                        <a:t>118</a:t>
                      </a:r>
                      <a:endParaRPr sz="1800" dirty="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2" name="TextBox 1"/>
          <p:cNvSpPr txBox="1"/>
          <p:nvPr/>
        </p:nvSpPr>
        <p:spPr>
          <a:xfrm>
            <a:off x="1209675" y="3940150"/>
            <a:ext cx="3050515" cy="492443"/>
          </a:xfrm>
          <a:prstGeom prst="rect">
            <a:avLst/>
          </a:prstGeom>
          <a:noFill/>
        </p:spPr>
        <p:txBody>
          <a:bodyPr vert="horz" wrap="none" lIns="0" tIns="0" rIns="0" bIns="0" rtlCol="0">
            <a:spAutoFit/>
          </a:bodyPr>
          <a:lstStyle/>
          <a:p>
            <a:r>
              <a:rPr lang="en-GB" sz="3200" dirty="0"/>
              <a:t>Normal example</a:t>
            </a:r>
          </a:p>
        </p:txBody>
      </p:sp>
      <p:pic>
        <p:nvPicPr>
          <p:cNvPr id="4" name="Picture 3">
            <a:extLst>
              <a:ext uri="{FF2B5EF4-FFF2-40B4-BE49-F238E27FC236}">
                <a16:creationId xmlns:a16="http://schemas.microsoft.com/office/drawing/2014/main" id="{C7F9E14B-A8FC-4B05-ABEF-82C6C88EB215}"/>
              </a:ext>
            </a:extLst>
          </p:cNvPr>
          <p:cNvPicPr>
            <a:picLocks noChangeAspect="1"/>
          </p:cNvPicPr>
          <p:nvPr/>
        </p:nvPicPr>
        <p:blipFill>
          <a:blip r:embed="rId3"/>
          <a:stretch>
            <a:fillRect/>
          </a:stretch>
        </p:blipFill>
        <p:spPr>
          <a:xfrm>
            <a:off x="4913737" y="1706584"/>
            <a:ext cx="3884258" cy="19340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50"/>
        <p:cNvGrpSpPr/>
        <p:nvPr/>
      </p:nvGrpSpPr>
      <p:grpSpPr>
        <a:xfrm>
          <a:off x="0" y="0"/>
          <a:ext cx="0" cy="0"/>
          <a:chOff x="0" y="0"/>
          <a:chExt cx="0" cy="0"/>
        </a:xfrm>
      </p:grpSpPr>
      <p:sp>
        <p:nvSpPr>
          <p:cNvPr id="4851" name="Google Shape;4851;p14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Example 2</a:t>
            </a:r>
            <a:endParaRPr/>
          </a:p>
        </p:txBody>
      </p:sp>
      <p:sp>
        <p:nvSpPr>
          <p:cNvPr id="4852" name="Google Shape;4852;p148"/>
          <p:cNvSpPr txBox="1">
            <a:spLocks noGrp="1"/>
          </p:cNvSpPr>
          <p:nvPr>
            <p:ph sz="quarter" idx="13"/>
          </p:nvPr>
        </p:nvSpPr>
        <p:spPr>
          <a:prstGeom prst="rect">
            <a:avLst/>
          </a:prstGeom>
        </p:spPr>
        <p:txBody>
          <a:bodyPr spcFirstLastPara="1" wrap="square" lIns="91425" tIns="91425" rIns="91425" bIns="91425" anchor="ctr" anchorCtr="0">
            <a:noAutofit/>
          </a:bodyPr>
          <a:lstStyle/>
          <a:p>
            <a:pPr marL="0" lvl="0" indent="0" algn="l" rtl="0">
              <a:lnSpc>
                <a:spcPct val="138000"/>
              </a:lnSpc>
              <a:spcBef>
                <a:spcPts val="600"/>
              </a:spcBef>
              <a:spcAft>
                <a:spcPts val="0"/>
              </a:spcAft>
              <a:buNone/>
            </a:pPr>
            <a:r>
              <a:rPr lang="en-GB" dirty="0"/>
              <a:t>Calculate the following:</a:t>
            </a:r>
            <a:endParaRPr dirty="0"/>
          </a:p>
          <a:p>
            <a:pPr marL="457200" lvl="0" indent="-368300" algn="l" rtl="0">
              <a:lnSpc>
                <a:spcPct val="138000"/>
              </a:lnSpc>
              <a:spcBef>
                <a:spcPts val="600"/>
              </a:spcBef>
              <a:spcAft>
                <a:spcPts val="0"/>
              </a:spcAft>
              <a:buSzPts val="2200"/>
              <a:buChar char="➔"/>
            </a:pPr>
            <a:r>
              <a:rPr lang="en-GB" dirty="0"/>
              <a:t>Accuracy</a:t>
            </a:r>
            <a:endParaRPr dirty="0"/>
          </a:p>
          <a:p>
            <a:pPr marL="457200" lvl="0" indent="-368300" algn="l" rtl="0">
              <a:lnSpc>
                <a:spcPct val="138000"/>
              </a:lnSpc>
              <a:spcBef>
                <a:spcPts val="0"/>
              </a:spcBef>
              <a:spcAft>
                <a:spcPts val="0"/>
              </a:spcAft>
              <a:buSzPts val="2200"/>
              <a:buChar char="➔"/>
            </a:pPr>
            <a:r>
              <a:rPr lang="en-GB" dirty="0"/>
              <a:t>Precision</a:t>
            </a:r>
            <a:endParaRPr dirty="0"/>
          </a:p>
          <a:p>
            <a:pPr marL="457200" lvl="0" indent="-368300" algn="l" rtl="0">
              <a:lnSpc>
                <a:spcPct val="138000"/>
              </a:lnSpc>
              <a:spcBef>
                <a:spcPts val="0"/>
              </a:spcBef>
              <a:spcAft>
                <a:spcPts val="0"/>
              </a:spcAft>
              <a:buSzPts val="2200"/>
              <a:buChar char="➔"/>
            </a:pPr>
            <a:r>
              <a:rPr lang="en-GB" dirty="0"/>
              <a:t>Recall</a:t>
            </a:r>
            <a:endParaRPr dirty="0"/>
          </a:p>
          <a:p>
            <a:pPr marL="457200" lvl="0" indent="-368300" algn="l" rtl="0">
              <a:lnSpc>
                <a:spcPct val="138000"/>
              </a:lnSpc>
              <a:spcBef>
                <a:spcPts val="0"/>
              </a:spcBef>
              <a:spcAft>
                <a:spcPts val="0"/>
              </a:spcAft>
              <a:buSzPts val="2200"/>
              <a:buChar char="➔"/>
            </a:pPr>
            <a:r>
              <a:rPr lang="en-GB" dirty="0"/>
              <a:t>F1-score</a:t>
            </a:r>
            <a:endParaRPr dirty="0"/>
          </a:p>
        </p:txBody>
      </p:sp>
      <p:graphicFrame>
        <p:nvGraphicFramePr>
          <p:cNvPr id="4853" name="Google Shape;4853;p148"/>
          <p:cNvGraphicFramePr/>
          <p:nvPr>
            <p:extLst>
              <p:ext uri="{D42A27DB-BD31-4B8C-83A1-F6EECF244321}">
                <p14:modId xmlns:p14="http://schemas.microsoft.com/office/powerpoint/2010/main" val="3676599267"/>
              </p:ext>
            </p:extLst>
          </p:nvPr>
        </p:nvGraphicFramePr>
        <p:xfrm>
          <a:off x="512119" y="1277200"/>
          <a:ext cx="4057500" cy="2589075"/>
        </p:xfrm>
        <a:graphic>
          <a:graphicData uri="http://schemas.openxmlformats.org/drawingml/2006/table">
            <a:tbl>
              <a:tblPr>
                <a:noFill/>
              </a:tblPr>
              <a:tblGrid>
                <a:gridCol w="1352500">
                  <a:extLst>
                    <a:ext uri="{9D8B030D-6E8A-4147-A177-3AD203B41FA5}">
                      <a16:colId xmlns:a16="http://schemas.microsoft.com/office/drawing/2014/main" val="20000"/>
                    </a:ext>
                  </a:extLst>
                </a:gridCol>
                <a:gridCol w="1352500">
                  <a:extLst>
                    <a:ext uri="{9D8B030D-6E8A-4147-A177-3AD203B41FA5}">
                      <a16:colId xmlns:a16="http://schemas.microsoft.com/office/drawing/2014/main" val="20001"/>
                    </a:ext>
                  </a:extLst>
                </a:gridCol>
                <a:gridCol w="1352500">
                  <a:extLst>
                    <a:ext uri="{9D8B030D-6E8A-4147-A177-3AD203B41FA5}">
                      <a16:colId xmlns:a16="http://schemas.microsoft.com/office/drawing/2014/main" val="20002"/>
                    </a:ext>
                  </a:extLst>
                </a:gridCol>
              </a:tblGrid>
              <a:tr h="863025">
                <a:tc>
                  <a:txBody>
                    <a:bodyPr/>
                    <a:lstStyle/>
                    <a:p>
                      <a:pPr marL="0" lvl="0" indent="0" algn="ctr" rtl="0">
                        <a:spcBef>
                          <a:spcPts val="0"/>
                        </a:spcBef>
                        <a:spcAft>
                          <a:spcPts val="0"/>
                        </a:spcAft>
                        <a:buNone/>
                      </a:pP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Actual: 1</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Actual: 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3025">
                <a:tc>
                  <a:txBody>
                    <a:bodyPr/>
                    <a:lstStyle/>
                    <a:p>
                      <a:pPr marL="0" lvl="0" indent="0" algn="ctr" rtl="0">
                        <a:spcBef>
                          <a:spcPts val="0"/>
                        </a:spcBef>
                        <a:spcAft>
                          <a:spcPts val="0"/>
                        </a:spcAft>
                        <a:buNone/>
                      </a:pPr>
                      <a:r>
                        <a:rPr lang="en-GB" sz="1800">
                          <a:solidFill>
                            <a:schemeClr val="dk1"/>
                          </a:solidFill>
                          <a:latin typeface="Merriweather"/>
                          <a:ea typeface="Merriweather"/>
                          <a:cs typeface="Merriweather"/>
                          <a:sym typeface="Merriweather"/>
                        </a:rPr>
                        <a:t>Predicted: 1</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3</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63025">
                <a:tc>
                  <a:txBody>
                    <a:bodyPr/>
                    <a:lstStyle/>
                    <a:p>
                      <a:pPr marL="0" lvl="0" indent="0" algn="ctr" rtl="0">
                        <a:spcBef>
                          <a:spcPts val="0"/>
                        </a:spcBef>
                        <a:spcAft>
                          <a:spcPts val="0"/>
                        </a:spcAft>
                        <a:buNone/>
                      </a:pPr>
                      <a:r>
                        <a:rPr lang="en-GB" sz="1800">
                          <a:solidFill>
                            <a:schemeClr val="dk1"/>
                          </a:solidFill>
                          <a:latin typeface="Merriweather"/>
                          <a:ea typeface="Merriweather"/>
                          <a:cs typeface="Merriweather"/>
                          <a:sym typeface="Merriweather"/>
                        </a:rPr>
                        <a:t>Predicted: 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3</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dirty="0">
                          <a:latin typeface="Merriweather"/>
                          <a:ea typeface="Merriweather"/>
                          <a:cs typeface="Merriweather"/>
                          <a:sym typeface="Merriweather"/>
                        </a:rPr>
                        <a:t>94</a:t>
                      </a:r>
                      <a:endParaRPr sz="1800" dirty="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2" name="TextBox 1"/>
          <p:cNvSpPr txBox="1"/>
          <p:nvPr/>
        </p:nvSpPr>
        <p:spPr>
          <a:xfrm>
            <a:off x="804165" y="3940150"/>
            <a:ext cx="3765454" cy="276999"/>
          </a:xfrm>
          <a:prstGeom prst="rect">
            <a:avLst/>
          </a:prstGeom>
          <a:noFill/>
        </p:spPr>
        <p:txBody>
          <a:bodyPr vert="horz" wrap="none" lIns="0" tIns="0" rIns="0" bIns="0" rtlCol="0">
            <a:spAutoFit/>
          </a:bodyPr>
          <a:lstStyle/>
          <a:p>
            <a:r>
              <a:rPr lang="en-GB" dirty="0"/>
              <a:t>accuracy may not be the best metric</a:t>
            </a:r>
            <a:endParaRPr lang="en-SG" dirty="0" err="1">
              <a:solidFill>
                <a:srgbClr val="003C71"/>
              </a:solidFill>
            </a:endParaRPr>
          </a:p>
        </p:txBody>
      </p:sp>
      <p:pic>
        <p:nvPicPr>
          <p:cNvPr id="7" name="Picture 6">
            <a:extLst>
              <a:ext uri="{FF2B5EF4-FFF2-40B4-BE49-F238E27FC236}">
                <a16:creationId xmlns:a16="http://schemas.microsoft.com/office/drawing/2014/main" id="{9ED9BC27-4D02-408B-818C-C269A19422FE}"/>
              </a:ext>
            </a:extLst>
          </p:cNvPr>
          <p:cNvPicPr>
            <a:picLocks noChangeAspect="1"/>
          </p:cNvPicPr>
          <p:nvPr/>
        </p:nvPicPr>
        <p:blipFill>
          <a:blip r:embed="rId3"/>
          <a:stretch>
            <a:fillRect/>
          </a:stretch>
        </p:blipFill>
        <p:spPr>
          <a:xfrm>
            <a:off x="4913737" y="1706584"/>
            <a:ext cx="3884258" cy="19340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sp>
        <p:nvSpPr>
          <p:cNvPr id="4858" name="Google Shape;4858;p14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Example 3</a:t>
            </a:r>
            <a:endParaRPr/>
          </a:p>
        </p:txBody>
      </p:sp>
      <p:sp>
        <p:nvSpPr>
          <p:cNvPr id="4859" name="Google Shape;4859;p149"/>
          <p:cNvSpPr txBox="1">
            <a:spLocks noGrp="1"/>
          </p:cNvSpPr>
          <p:nvPr>
            <p:ph sz="quarter" idx="13"/>
          </p:nvPr>
        </p:nvSpPr>
        <p:spPr>
          <a:prstGeom prst="rect">
            <a:avLst/>
          </a:prstGeom>
        </p:spPr>
        <p:txBody>
          <a:bodyPr spcFirstLastPara="1" wrap="square" lIns="91425" tIns="91425" rIns="91425" bIns="91425" anchor="ctr" anchorCtr="0">
            <a:noAutofit/>
          </a:bodyPr>
          <a:lstStyle/>
          <a:p>
            <a:pPr marL="0" lvl="0" indent="0" algn="l" rtl="0">
              <a:lnSpc>
                <a:spcPct val="138000"/>
              </a:lnSpc>
              <a:spcBef>
                <a:spcPts val="600"/>
              </a:spcBef>
              <a:spcAft>
                <a:spcPts val="0"/>
              </a:spcAft>
              <a:buNone/>
            </a:pPr>
            <a:r>
              <a:rPr lang="en-GB"/>
              <a:t>Calculate the following:</a:t>
            </a:r>
            <a:endParaRPr/>
          </a:p>
          <a:p>
            <a:pPr marL="457200" lvl="0" indent="-368300" algn="l" rtl="0">
              <a:lnSpc>
                <a:spcPct val="138000"/>
              </a:lnSpc>
              <a:spcBef>
                <a:spcPts val="600"/>
              </a:spcBef>
              <a:spcAft>
                <a:spcPts val="0"/>
              </a:spcAft>
              <a:buSzPts val="2200"/>
              <a:buChar char="➔"/>
            </a:pPr>
            <a:r>
              <a:rPr lang="en-GB"/>
              <a:t>Accuracy</a:t>
            </a:r>
            <a:endParaRPr/>
          </a:p>
          <a:p>
            <a:pPr marL="457200" lvl="0" indent="-368300" algn="l" rtl="0">
              <a:lnSpc>
                <a:spcPct val="138000"/>
              </a:lnSpc>
              <a:spcBef>
                <a:spcPts val="0"/>
              </a:spcBef>
              <a:spcAft>
                <a:spcPts val="0"/>
              </a:spcAft>
              <a:buSzPts val="2200"/>
              <a:buChar char="➔"/>
            </a:pPr>
            <a:r>
              <a:rPr lang="en-GB"/>
              <a:t>Precision</a:t>
            </a:r>
            <a:endParaRPr/>
          </a:p>
          <a:p>
            <a:pPr marL="457200" lvl="0" indent="-368300" algn="l" rtl="0">
              <a:lnSpc>
                <a:spcPct val="138000"/>
              </a:lnSpc>
              <a:spcBef>
                <a:spcPts val="0"/>
              </a:spcBef>
              <a:spcAft>
                <a:spcPts val="0"/>
              </a:spcAft>
              <a:buSzPts val="2200"/>
              <a:buChar char="➔"/>
            </a:pPr>
            <a:r>
              <a:rPr lang="en-GB"/>
              <a:t>Recall</a:t>
            </a:r>
            <a:endParaRPr/>
          </a:p>
          <a:p>
            <a:pPr marL="457200" lvl="0" indent="-368300" algn="l" rtl="0">
              <a:lnSpc>
                <a:spcPct val="138000"/>
              </a:lnSpc>
              <a:spcBef>
                <a:spcPts val="0"/>
              </a:spcBef>
              <a:spcAft>
                <a:spcPts val="0"/>
              </a:spcAft>
              <a:buSzPts val="2200"/>
              <a:buChar char="➔"/>
            </a:pPr>
            <a:r>
              <a:rPr lang="en-GB"/>
              <a:t>F1-score</a:t>
            </a:r>
            <a:endParaRPr/>
          </a:p>
        </p:txBody>
      </p:sp>
      <p:graphicFrame>
        <p:nvGraphicFramePr>
          <p:cNvPr id="4860" name="Google Shape;4860;p149"/>
          <p:cNvGraphicFramePr/>
          <p:nvPr>
            <p:extLst>
              <p:ext uri="{D42A27DB-BD31-4B8C-83A1-F6EECF244321}">
                <p14:modId xmlns:p14="http://schemas.microsoft.com/office/powerpoint/2010/main" val="1309992625"/>
              </p:ext>
            </p:extLst>
          </p:nvPr>
        </p:nvGraphicFramePr>
        <p:xfrm>
          <a:off x="532344" y="1351100"/>
          <a:ext cx="4057500" cy="2589075"/>
        </p:xfrm>
        <a:graphic>
          <a:graphicData uri="http://schemas.openxmlformats.org/drawingml/2006/table">
            <a:tbl>
              <a:tblPr>
                <a:noFill/>
              </a:tblPr>
              <a:tblGrid>
                <a:gridCol w="1352500">
                  <a:extLst>
                    <a:ext uri="{9D8B030D-6E8A-4147-A177-3AD203B41FA5}">
                      <a16:colId xmlns:a16="http://schemas.microsoft.com/office/drawing/2014/main" val="20000"/>
                    </a:ext>
                  </a:extLst>
                </a:gridCol>
                <a:gridCol w="1352500">
                  <a:extLst>
                    <a:ext uri="{9D8B030D-6E8A-4147-A177-3AD203B41FA5}">
                      <a16:colId xmlns:a16="http://schemas.microsoft.com/office/drawing/2014/main" val="20001"/>
                    </a:ext>
                  </a:extLst>
                </a:gridCol>
                <a:gridCol w="1352500">
                  <a:extLst>
                    <a:ext uri="{9D8B030D-6E8A-4147-A177-3AD203B41FA5}">
                      <a16:colId xmlns:a16="http://schemas.microsoft.com/office/drawing/2014/main" val="20002"/>
                    </a:ext>
                  </a:extLst>
                </a:gridCol>
              </a:tblGrid>
              <a:tr h="863025">
                <a:tc>
                  <a:txBody>
                    <a:bodyPr/>
                    <a:lstStyle/>
                    <a:p>
                      <a:pPr marL="0" lvl="0" indent="0" algn="ctr" rtl="0">
                        <a:spcBef>
                          <a:spcPts val="0"/>
                        </a:spcBef>
                        <a:spcAft>
                          <a:spcPts val="0"/>
                        </a:spcAft>
                        <a:buNone/>
                      </a:pP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Actual: 1</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Actual: 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3025">
                <a:tc>
                  <a:txBody>
                    <a:bodyPr/>
                    <a:lstStyle/>
                    <a:p>
                      <a:pPr marL="0" lvl="0" indent="0" algn="ctr" rtl="0">
                        <a:spcBef>
                          <a:spcPts val="0"/>
                        </a:spcBef>
                        <a:spcAft>
                          <a:spcPts val="0"/>
                        </a:spcAft>
                        <a:buNone/>
                      </a:pPr>
                      <a:r>
                        <a:rPr lang="en-GB" sz="1800">
                          <a:solidFill>
                            <a:schemeClr val="dk1"/>
                          </a:solidFill>
                          <a:latin typeface="Merriweather"/>
                          <a:ea typeface="Merriweather"/>
                          <a:cs typeface="Merriweather"/>
                          <a:sym typeface="Merriweather"/>
                        </a:rPr>
                        <a:t>Predicted: 1</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5</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63025">
                <a:tc>
                  <a:txBody>
                    <a:bodyPr/>
                    <a:lstStyle/>
                    <a:p>
                      <a:pPr marL="0" lvl="0" indent="0" algn="ctr" rtl="0">
                        <a:spcBef>
                          <a:spcPts val="0"/>
                        </a:spcBef>
                        <a:spcAft>
                          <a:spcPts val="0"/>
                        </a:spcAft>
                        <a:buNone/>
                      </a:pPr>
                      <a:r>
                        <a:rPr lang="en-GB" sz="1800">
                          <a:solidFill>
                            <a:schemeClr val="dk1"/>
                          </a:solidFill>
                          <a:latin typeface="Merriweather"/>
                          <a:ea typeface="Merriweather"/>
                          <a:cs typeface="Merriweather"/>
                          <a:sym typeface="Merriweather"/>
                        </a:rPr>
                        <a:t>Predicted: 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45</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dirty="0">
                          <a:latin typeface="Merriweather"/>
                          <a:ea typeface="Merriweather"/>
                          <a:cs typeface="Merriweather"/>
                          <a:sym typeface="Merriweather"/>
                        </a:rPr>
                        <a:t>50</a:t>
                      </a:r>
                      <a:endParaRPr sz="1800" dirty="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2" name="TextBox 1"/>
          <p:cNvSpPr txBox="1"/>
          <p:nvPr/>
        </p:nvSpPr>
        <p:spPr>
          <a:xfrm>
            <a:off x="779506" y="3970713"/>
            <a:ext cx="3810338" cy="276999"/>
          </a:xfrm>
          <a:prstGeom prst="rect">
            <a:avLst/>
          </a:prstGeom>
          <a:noFill/>
        </p:spPr>
        <p:txBody>
          <a:bodyPr vert="horz" wrap="none" lIns="0" tIns="0" rIns="0" bIns="0" rtlCol="0">
            <a:spAutoFit/>
          </a:bodyPr>
          <a:lstStyle/>
          <a:p>
            <a:r>
              <a:rPr lang="en-GB" dirty="0"/>
              <a:t>Precision may not be the best metric</a:t>
            </a:r>
            <a:endParaRPr lang="en-SG" dirty="0" err="1">
              <a:solidFill>
                <a:srgbClr val="003C71"/>
              </a:solidFill>
            </a:endParaRPr>
          </a:p>
        </p:txBody>
      </p:sp>
      <p:pic>
        <p:nvPicPr>
          <p:cNvPr id="7" name="Picture 6">
            <a:extLst>
              <a:ext uri="{FF2B5EF4-FFF2-40B4-BE49-F238E27FC236}">
                <a16:creationId xmlns:a16="http://schemas.microsoft.com/office/drawing/2014/main" id="{D9468AE7-7309-4080-A1A6-F5EE64235E05}"/>
              </a:ext>
            </a:extLst>
          </p:cNvPr>
          <p:cNvPicPr>
            <a:picLocks noChangeAspect="1"/>
          </p:cNvPicPr>
          <p:nvPr/>
        </p:nvPicPr>
        <p:blipFill>
          <a:blip r:embed="rId3"/>
          <a:stretch>
            <a:fillRect/>
          </a:stretch>
        </p:blipFill>
        <p:spPr>
          <a:xfrm>
            <a:off x="4913737" y="1706584"/>
            <a:ext cx="3884258" cy="19340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64"/>
        <p:cNvGrpSpPr/>
        <p:nvPr/>
      </p:nvGrpSpPr>
      <p:grpSpPr>
        <a:xfrm>
          <a:off x="0" y="0"/>
          <a:ext cx="0" cy="0"/>
          <a:chOff x="0" y="0"/>
          <a:chExt cx="0" cy="0"/>
        </a:xfrm>
      </p:grpSpPr>
      <p:sp>
        <p:nvSpPr>
          <p:cNvPr id="4865" name="Google Shape;4865;p15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Example 4</a:t>
            </a:r>
            <a:endParaRPr/>
          </a:p>
        </p:txBody>
      </p:sp>
      <p:sp>
        <p:nvSpPr>
          <p:cNvPr id="4866" name="Google Shape;4866;p150"/>
          <p:cNvSpPr txBox="1">
            <a:spLocks noGrp="1"/>
          </p:cNvSpPr>
          <p:nvPr>
            <p:ph sz="quarter" idx="13"/>
          </p:nvPr>
        </p:nvSpPr>
        <p:spPr>
          <a:prstGeom prst="rect">
            <a:avLst/>
          </a:prstGeom>
        </p:spPr>
        <p:txBody>
          <a:bodyPr spcFirstLastPara="1" wrap="square" lIns="91425" tIns="91425" rIns="91425" bIns="91425" anchor="ctr" anchorCtr="0">
            <a:noAutofit/>
          </a:bodyPr>
          <a:lstStyle/>
          <a:p>
            <a:pPr marL="0" lvl="0" indent="0" algn="l" rtl="0">
              <a:lnSpc>
                <a:spcPct val="138000"/>
              </a:lnSpc>
              <a:spcBef>
                <a:spcPts val="600"/>
              </a:spcBef>
              <a:spcAft>
                <a:spcPts val="0"/>
              </a:spcAft>
              <a:buNone/>
            </a:pPr>
            <a:r>
              <a:rPr lang="en-GB"/>
              <a:t>Calculate the following:</a:t>
            </a:r>
            <a:endParaRPr/>
          </a:p>
          <a:p>
            <a:pPr marL="457200" lvl="0" indent="-368300" algn="l" rtl="0">
              <a:lnSpc>
                <a:spcPct val="138000"/>
              </a:lnSpc>
              <a:spcBef>
                <a:spcPts val="600"/>
              </a:spcBef>
              <a:spcAft>
                <a:spcPts val="0"/>
              </a:spcAft>
              <a:buSzPts val="2200"/>
              <a:buChar char="➔"/>
            </a:pPr>
            <a:r>
              <a:rPr lang="en-GB"/>
              <a:t>Accuracy</a:t>
            </a:r>
            <a:endParaRPr/>
          </a:p>
          <a:p>
            <a:pPr marL="457200" lvl="0" indent="-368300" algn="l" rtl="0">
              <a:lnSpc>
                <a:spcPct val="138000"/>
              </a:lnSpc>
              <a:spcBef>
                <a:spcPts val="0"/>
              </a:spcBef>
              <a:spcAft>
                <a:spcPts val="0"/>
              </a:spcAft>
              <a:buSzPts val="2200"/>
              <a:buChar char="➔"/>
            </a:pPr>
            <a:r>
              <a:rPr lang="en-GB"/>
              <a:t>Precision</a:t>
            </a:r>
            <a:endParaRPr/>
          </a:p>
          <a:p>
            <a:pPr marL="457200" lvl="0" indent="-368300" algn="l" rtl="0">
              <a:lnSpc>
                <a:spcPct val="138000"/>
              </a:lnSpc>
              <a:spcBef>
                <a:spcPts val="0"/>
              </a:spcBef>
              <a:spcAft>
                <a:spcPts val="0"/>
              </a:spcAft>
              <a:buSzPts val="2200"/>
              <a:buChar char="➔"/>
            </a:pPr>
            <a:r>
              <a:rPr lang="en-GB"/>
              <a:t>Recall</a:t>
            </a:r>
            <a:endParaRPr/>
          </a:p>
          <a:p>
            <a:pPr marL="457200" lvl="0" indent="-368300" algn="l" rtl="0">
              <a:lnSpc>
                <a:spcPct val="138000"/>
              </a:lnSpc>
              <a:spcBef>
                <a:spcPts val="0"/>
              </a:spcBef>
              <a:spcAft>
                <a:spcPts val="0"/>
              </a:spcAft>
              <a:buSzPts val="2200"/>
              <a:buChar char="➔"/>
            </a:pPr>
            <a:r>
              <a:rPr lang="en-GB"/>
              <a:t>F1-score</a:t>
            </a:r>
            <a:endParaRPr/>
          </a:p>
        </p:txBody>
      </p:sp>
      <p:graphicFrame>
        <p:nvGraphicFramePr>
          <p:cNvPr id="4867" name="Google Shape;4867;p150"/>
          <p:cNvGraphicFramePr/>
          <p:nvPr>
            <p:extLst>
              <p:ext uri="{D42A27DB-BD31-4B8C-83A1-F6EECF244321}">
                <p14:modId xmlns:p14="http://schemas.microsoft.com/office/powerpoint/2010/main" val="1797541166"/>
              </p:ext>
            </p:extLst>
          </p:nvPr>
        </p:nvGraphicFramePr>
        <p:xfrm>
          <a:off x="455613" y="1350860"/>
          <a:ext cx="4057500" cy="2589075"/>
        </p:xfrm>
        <a:graphic>
          <a:graphicData uri="http://schemas.openxmlformats.org/drawingml/2006/table">
            <a:tbl>
              <a:tblPr>
                <a:noFill/>
              </a:tblPr>
              <a:tblGrid>
                <a:gridCol w="1352500">
                  <a:extLst>
                    <a:ext uri="{9D8B030D-6E8A-4147-A177-3AD203B41FA5}">
                      <a16:colId xmlns:a16="http://schemas.microsoft.com/office/drawing/2014/main" val="20000"/>
                    </a:ext>
                  </a:extLst>
                </a:gridCol>
                <a:gridCol w="1352500">
                  <a:extLst>
                    <a:ext uri="{9D8B030D-6E8A-4147-A177-3AD203B41FA5}">
                      <a16:colId xmlns:a16="http://schemas.microsoft.com/office/drawing/2014/main" val="20001"/>
                    </a:ext>
                  </a:extLst>
                </a:gridCol>
                <a:gridCol w="1352500">
                  <a:extLst>
                    <a:ext uri="{9D8B030D-6E8A-4147-A177-3AD203B41FA5}">
                      <a16:colId xmlns:a16="http://schemas.microsoft.com/office/drawing/2014/main" val="20002"/>
                    </a:ext>
                  </a:extLst>
                </a:gridCol>
              </a:tblGrid>
              <a:tr h="863025">
                <a:tc>
                  <a:txBody>
                    <a:bodyPr/>
                    <a:lstStyle/>
                    <a:p>
                      <a:pPr marL="0" lvl="0" indent="0" algn="ctr" rtl="0">
                        <a:spcBef>
                          <a:spcPts val="0"/>
                        </a:spcBef>
                        <a:spcAft>
                          <a:spcPts val="0"/>
                        </a:spcAft>
                        <a:buNone/>
                      </a:pP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Actual: 1</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Actual: 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3025">
                <a:tc>
                  <a:txBody>
                    <a:bodyPr/>
                    <a:lstStyle/>
                    <a:p>
                      <a:pPr marL="0" lvl="0" indent="0" algn="ctr" rtl="0">
                        <a:spcBef>
                          <a:spcPts val="0"/>
                        </a:spcBef>
                        <a:spcAft>
                          <a:spcPts val="0"/>
                        </a:spcAft>
                        <a:buNone/>
                      </a:pPr>
                      <a:r>
                        <a:rPr lang="en-GB" sz="1800">
                          <a:solidFill>
                            <a:schemeClr val="dk1"/>
                          </a:solidFill>
                          <a:latin typeface="Merriweather"/>
                          <a:ea typeface="Merriweather"/>
                          <a:cs typeface="Merriweather"/>
                          <a:sym typeface="Merriweather"/>
                        </a:rPr>
                        <a:t>Predicted: 1</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50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dirty="0">
                          <a:latin typeface="Merriweather"/>
                          <a:ea typeface="Merriweather"/>
                          <a:cs typeface="Merriweather"/>
                          <a:sym typeface="Merriweather"/>
                        </a:rPr>
                        <a:t>50</a:t>
                      </a:r>
                      <a:endParaRPr sz="1800" dirty="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63025">
                <a:tc>
                  <a:txBody>
                    <a:bodyPr/>
                    <a:lstStyle/>
                    <a:p>
                      <a:pPr marL="0" lvl="0" indent="0" algn="ctr" rtl="0">
                        <a:spcBef>
                          <a:spcPts val="0"/>
                        </a:spcBef>
                        <a:spcAft>
                          <a:spcPts val="0"/>
                        </a:spcAft>
                        <a:buNone/>
                      </a:pPr>
                      <a:r>
                        <a:rPr lang="en-GB" sz="1800">
                          <a:solidFill>
                            <a:schemeClr val="dk1"/>
                          </a:solidFill>
                          <a:latin typeface="Merriweather"/>
                          <a:ea typeface="Merriweather"/>
                          <a:cs typeface="Merriweather"/>
                          <a:sym typeface="Merriweather"/>
                        </a:rPr>
                        <a:t>Predicted: 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a:latin typeface="Merriweather"/>
                          <a:ea typeface="Merriweather"/>
                          <a:cs typeface="Merriweather"/>
                          <a:sym typeface="Merriweather"/>
                        </a:rPr>
                        <a:t>0</a:t>
                      </a:r>
                      <a:endParaRPr sz="180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800" dirty="0">
                          <a:latin typeface="Merriweather"/>
                          <a:ea typeface="Merriweather"/>
                          <a:cs typeface="Merriweather"/>
                          <a:sym typeface="Merriweather"/>
                        </a:rPr>
                        <a:t>0</a:t>
                      </a:r>
                      <a:endParaRPr sz="1800" dirty="0">
                        <a:latin typeface="Merriweather"/>
                        <a:ea typeface="Merriweather"/>
                        <a:cs typeface="Merriweather"/>
                        <a:sym typeface="Merriweather"/>
                      </a:endParaRPr>
                    </a:p>
                  </a:txBody>
                  <a:tcPr marL="91425" marR="91425" marT="91425" marB="91425" anchor="ctr">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2" name="TextBox 1"/>
          <p:cNvSpPr txBox="1"/>
          <p:nvPr/>
        </p:nvSpPr>
        <p:spPr>
          <a:xfrm>
            <a:off x="827512" y="3939935"/>
            <a:ext cx="3800720" cy="307777"/>
          </a:xfrm>
          <a:prstGeom prst="rect">
            <a:avLst/>
          </a:prstGeom>
          <a:noFill/>
        </p:spPr>
        <p:txBody>
          <a:bodyPr vert="horz" wrap="none" lIns="0" tIns="0" rIns="0" bIns="0" rtlCol="0">
            <a:spAutoFit/>
          </a:bodyPr>
          <a:lstStyle/>
          <a:p>
            <a:r>
              <a:rPr lang="en-GB" sz="2000" dirty="0"/>
              <a:t>recall may not be the best metric</a:t>
            </a:r>
            <a:endParaRPr lang="en-SG" sz="2000" dirty="0" err="1">
              <a:solidFill>
                <a:srgbClr val="003C71"/>
              </a:solidFill>
            </a:endParaRPr>
          </a:p>
        </p:txBody>
      </p:sp>
      <p:pic>
        <p:nvPicPr>
          <p:cNvPr id="7" name="Picture 6">
            <a:extLst>
              <a:ext uri="{FF2B5EF4-FFF2-40B4-BE49-F238E27FC236}">
                <a16:creationId xmlns:a16="http://schemas.microsoft.com/office/drawing/2014/main" id="{2F370BA4-90CA-4C57-817B-BCF3394B2AF0}"/>
              </a:ext>
            </a:extLst>
          </p:cNvPr>
          <p:cNvPicPr>
            <a:picLocks noChangeAspect="1"/>
          </p:cNvPicPr>
          <p:nvPr/>
        </p:nvPicPr>
        <p:blipFill>
          <a:blip r:embed="rId3"/>
          <a:stretch>
            <a:fillRect/>
          </a:stretch>
        </p:blipFill>
        <p:spPr>
          <a:xfrm>
            <a:off x="4913737" y="1706584"/>
            <a:ext cx="3884258" cy="19340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 y="2009002"/>
            <a:ext cx="9124950" cy="1021556"/>
          </a:xfrm>
        </p:spPr>
        <p:txBody>
          <a:bodyPr anchor="ctr"/>
          <a:lstStyle/>
          <a:p>
            <a:pPr algn="ctr"/>
            <a:r>
              <a:rPr lang="en-US" sz="6000" b="1" dirty="0">
                <a:latin typeface="Intel Clear Pro" panose="020B0804020202060201" pitchFamily="34" charset="0"/>
                <a:ea typeface="Intel Clear Pro" panose="020B0804020202060201" pitchFamily="34" charset="0"/>
                <a:cs typeface="Intel Clear Pro" panose="020B0804020202060201" pitchFamily="34" charset="0"/>
              </a:rPr>
              <a:t>Setting up </a:t>
            </a:r>
            <a:r>
              <a:rPr lang="en-US" sz="6000" b="1" dirty="0" err="1">
                <a:latin typeface="Intel Clear Pro" panose="020B0804020202060201" pitchFamily="34" charset="0"/>
                <a:ea typeface="Intel Clear Pro" panose="020B0804020202060201" pitchFamily="34" charset="0"/>
                <a:cs typeface="Intel Clear Pro" panose="020B0804020202060201" pitchFamily="34" charset="0"/>
              </a:rPr>
              <a:t>Jupyter</a:t>
            </a:r>
            <a:r>
              <a:rPr lang="en-US" sz="6000" b="1" dirty="0">
                <a:latin typeface="Intel Clear Pro" panose="020B0804020202060201" pitchFamily="34" charset="0"/>
                <a:ea typeface="Intel Clear Pro" panose="020B0804020202060201" pitchFamily="34" charset="0"/>
                <a:cs typeface="Intel Clear Pro" panose="020B0804020202060201" pitchFamily="34" charset="0"/>
              </a:rPr>
              <a:t> Notebook</a:t>
            </a:r>
          </a:p>
        </p:txBody>
      </p:sp>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4294967295"/>
          </p:nvPr>
        </p:nvSpPr>
        <p:spPr>
          <a:xfrm>
            <a:off x="7010400" y="4824413"/>
            <a:ext cx="2133600" cy="273050"/>
          </a:xfrm>
        </p:spPr>
        <p:txBody>
          <a:bodyPr/>
          <a:lstStyle/>
          <a:p>
            <a:pPr defTabSz="457189">
              <a:defRPr/>
            </a:pPr>
            <a:fld id="{EE2556C5-CE8C-6547-B838-EA80C61A4AF7}" type="slidenum">
              <a:rPr lang="en-US">
                <a:solidFill>
                  <a:prstClr val="white"/>
                </a:solidFill>
                <a:latin typeface="Intel Clear"/>
              </a:rPr>
              <a:pPr defTabSz="457189">
                <a:defRPr/>
              </a:pPr>
              <a:t>6</a:t>
            </a:fld>
            <a:endParaRPr lang="en-US" dirty="0">
              <a:solidFill>
                <a:prstClr val="white"/>
              </a:solidFill>
              <a:latin typeface="Intel Clear"/>
            </a:endParaRPr>
          </a:p>
        </p:txBody>
      </p:sp>
    </p:spTree>
    <p:extLst>
      <p:ext uri="{BB962C8B-B14F-4D97-AF65-F5344CB8AC3E}">
        <p14:creationId xmlns:p14="http://schemas.microsoft.com/office/powerpoint/2010/main" val="321641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64"/>
        <p:cNvGrpSpPr/>
        <p:nvPr/>
      </p:nvGrpSpPr>
      <p:grpSpPr>
        <a:xfrm>
          <a:off x="0" y="0"/>
          <a:ext cx="0" cy="0"/>
          <a:chOff x="0" y="0"/>
          <a:chExt cx="0" cy="0"/>
        </a:xfrm>
      </p:grpSpPr>
      <p:pic>
        <p:nvPicPr>
          <p:cNvPr id="3" name="Picture 2">
            <a:extLst>
              <a:ext uri="{FF2B5EF4-FFF2-40B4-BE49-F238E27FC236}">
                <a16:creationId xmlns:a16="http://schemas.microsoft.com/office/drawing/2014/main" id="{0D698285-74CA-1A09-8AFC-113884742700}"/>
              </a:ext>
            </a:extLst>
          </p:cNvPr>
          <p:cNvPicPr>
            <a:picLocks noChangeAspect="1"/>
          </p:cNvPicPr>
          <p:nvPr/>
        </p:nvPicPr>
        <p:blipFill>
          <a:blip r:embed="rId3"/>
          <a:stretch>
            <a:fillRect/>
          </a:stretch>
        </p:blipFill>
        <p:spPr>
          <a:xfrm>
            <a:off x="0" y="0"/>
            <a:ext cx="9144000" cy="4807974"/>
          </a:xfrm>
          <a:prstGeom prst="rect">
            <a:avLst/>
          </a:prstGeom>
        </p:spPr>
      </p:pic>
    </p:spTree>
    <p:extLst>
      <p:ext uri="{BB962C8B-B14F-4D97-AF65-F5344CB8AC3E}">
        <p14:creationId xmlns:p14="http://schemas.microsoft.com/office/powerpoint/2010/main" val="15317005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050" y="2009002"/>
            <a:ext cx="9124950" cy="1021556"/>
          </a:xfrm>
        </p:spPr>
        <p:txBody>
          <a:bodyPr anchor="ctr"/>
          <a:lstStyle/>
          <a:p>
            <a:pPr algn="ctr"/>
            <a:r>
              <a:rPr lang="en-US" sz="8000" b="1" dirty="0">
                <a:latin typeface="Intel Clear Pro" panose="020B0804020202060201" pitchFamily="34" charset="0"/>
                <a:ea typeface="Intel Clear Pro" panose="020B0804020202060201" pitchFamily="34" charset="0"/>
                <a:cs typeface="Intel Clear Pro" panose="020B0804020202060201" pitchFamily="34" charset="0"/>
              </a:rPr>
              <a:t>Statistics with Python</a:t>
            </a:r>
          </a:p>
        </p:txBody>
      </p:sp>
      <p:sp>
        <p:nvSpPr>
          <p:cNvPr id="2" name="Slide Number Placeholder 1">
            <a:extLst>
              <a:ext uri="{FF2B5EF4-FFF2-40B4-BE49-F238E27FC236}">
                <a16:creationId xmlns:a16="http://schemas.microsoft.com/office/drawing/2014/main" id="{4F55F83B-A4A3-4547-829B-B03D48E65D89}"/>
              </a:ext>
            </a:extLst>
          </p:cNvPr>
          <p:cNvSpPr>
            <a:spLocks noGrp="1"/>
          </p:cNvSpPr>
          <p:nvPr>
            <p:ph type="sldNum" sz="quarter" idx="4294967295"/>
          </p:nvPr>
        </p:nvSpPr>
        <p:spPr>
          <a:xfrm>
            <a:off x="7010400" y="4824413"/>
            <a:ext cx="2133600" cy="273050"/>
          </a:xfrm>
        </p:spPr>
        <p:txBody>
          <a:bodyPr/>
          <a:lstStyle/>
          <a:p>
            <a:pPr defTabSz="457189">
              <a:defRPr/>
            </a:pPr>
            <a:fld id="{EE2556C5-CE8C-6547-B838-EA80C61A4AF7}" type="slidenum">
              <a:rPr lang="en-US">
                <a:solidFill>
                  <a:prstClr val="white"/>
                </a:solidFill>
                <a:latin typeface="Intel Clear"/>
              </a:rPr>
              <a:pPr defTabSz="457189">
                <a:defRPr/>
              </a:pPr>
              <a:t>7</a:t>
            </a:fld>
            <a:endParaRPr lang="en-US" dirty="0">
              <a:solidFill>
                <a:prstClr val="white"/>
              </a:solidFill>
              <a:latin typeface="Intel Clear"/>
            </a:endParaRPr>
          </a:p>
        </p:txBody>
      </p:sp>
      <p:sp>
        <p:nvSpPr>
          <p:cNvPr id="4" name="TextBox 3"/>
          <p:cNvSpPr txBox="1"/>
          <p:nvPr/>
        </p:nvSpPr>
        <p:spPr>
          <a:xfrm>
            <a:off x="1837459" y="3525983"/>
            <a:ext cx="4653518" cy="169277"/>
          </a:xfrm>
          <a:prstGeom prst="rect">
            <a:avLst/>
          </a:prstGeom>
          <a:noFill/>
        </p:spPr>
        <p:txBody>
          <a:bodyPr vert="horz" wrap="none" lIns="0" tIns="0" rIns="0" bIns="0" rtlCol="0">
            <a:spAutoFit/>
          </a:bodyPr>
          <a:lstStyle/>
          <a:p>
            <a:r>
              <a:rPr lang="en-SG" sz="1100" dirty="0">
                <a:solidFill>
                  <a:schemeClr val="bg1"/>
                </a:solidFill>
              </a:rPr>
              <a:t>[</a:t>
            </a:r>
            <a:r>
              <a:rPr lang="en-SG" sz="1100" dirty="0" err="1">
                <a:solidFill>
                  <a:schemeClr val="bg1"/>
                </a:solidFill>
              </a:rPr>
              <a:t>Jupyter</a:t>
            </a:r>
            <a:r>
              <a:rPr lang="en-SG" sz="1100" dirty="0">
                <a:solidFill>
                  <a:schemeClr val="bg1"/>
                </a:solidFill>
              </a:rPr>
              <a:t> Notebook – Chapter 1 - Introduction to python with basic </a:t>
            </a:r>
            <a:r>
              <a:rPr lang="en-SG" sz="1100" dirty="0" err="1">
                <a:solidFill>
                  <a:schemeClr val="bg1"/>
                </a:solidFill>
              </a:rPr>
              <a:t>statistics.ipynb</a:t>
            </a:r>
            <a:endParaRPr lang="en-SG" sz="1100" dirty="0">
              <a:solidFill>
                <a:schemeClr val="bg1"/>
              </a:solidFill>
            </a:endParaRPr>
          </a:p>
        </p:txBody>
      </p:sp>
    </p:spTree>
    <p:extLst>
      <p:ext uri="{BB962C8B-B14F-4D97-AF65-F5344CB8AC3E}">
        <p14:creationId xmlns:p14="http://schemas.microsoft.com/office/powerpoint/2010/main" val="321641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13"/>
        <p:cNvGrpSpPr/>
        <p:nvPr/>
      </p:nvGrpSpPr>
      <p:grpSpPr>
        <a:xfrm>
          <a:off x="0" y="0"/>
          <a:ext cx="0" cy="0"/>
          <a:chOff x="0" y="0"/>
          <a:chExt cx="0" cy="0"/>
        </a:xfrm>
      </p:grpSpPr>
      <p:sp>
        <p:nvSpPr>
          <p:cNvPr id="4414" name="Google Shape;4414;p100"/>
          <p:cNvSpPr txBox="1"/>
          <p:nvPr/>
        </p:nvSpPr>
        <p:spPr>
          <a:xfrm>
            <a:off x="325800" y="388593"/>
            <a:ext cx="8565788" cy="1345200"/>
          </a:xfrm>
          <a:prstGeom prst="rect">
            <a:avLst/>
          </a:pr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GB" sz="3200" b="1" dirty="0">
                <a:solidFill>
                  <a:schemeClr val="bg1"/>
                </a:solidFill>
                <a:latin typeface="+mj-lt"/>
                <a:ea typeface="Assistant"/>
                <a:cs typeface="Assistant"/>
                <a:sym typeface="Assistant"/>
              </a:rPr>
              <a:t>In data domain, we use computers to give us insights using our numerical data.</a:t>
            </a:r>
            <a:endParaRPr sz="3200" b="1" dirty="0">
              <a:solidFill>
                <a:schemeClr val="bg1"/>
              </a:solidFill>
              <a:latin typeface="+mj-lt"/>
              <a:ea typeface="Assistant"/>
              <a:cs typeface="Assistant"/>
              <a:sym typeface="Assistant"/>
            </a:endParaRPr>
          </a:p>
        </p:txBody>
      </p:sp>
      <p:sp>
        <p:nvSpPr>
          <p:cNvPr id="4415" name="Google Shape;4415;p100"/>
          <p:cNvSpPr txBox="1">
            <a:spLocks noGrp="1"/>
          </p:cNvSpPr>
          <p:nvPr>
            <p:ph type="sldNum" idx="12"/>
          </p:nvPr>
        </p:nvSpPr>
        <p:spPr>
          <a:xfrm>
            <a:off x="6872352" y="4824387"/>
            <a:ext cx="2133600" cy="2739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GB"/>
              <a:t>8</a:t>
            </a:fld>
            <a:endParaRPr/>
          </a:p>
        </p:txBody>
      </p:sp>
      <p:sp>
        <p:nvSpPr>
          <p:cNvPr id="4416" name="Google Shape;4416;p100"/>
          <p:cNvSpPr txBox="1"/>
          <p:nvPr/>
        </p:nvSpPr>
        <p:spPr>
          <a:xfrm>
            <a:off x="5604319" y="4453369"/>
            <a:ext cx="2617500" cy="195300"/>
          </a:xfrm>
          <a:prstGeom prst="rect">
            <a:avLst/>
          </a:prstGeom>
          <a:noFill/>
          <a:ln>
            <a:noFill/>
          </a:ln>
        </p:spPr>
        <p:txBody>
          <a:bodyPr spcFirstLastPara="1" wrap="square" lIns="68575" tIns="68575" rIns="68575" bIns="68575" anchor="t" anchorCtr="0">
            <a:noAutofit/>
          </a:bodyPr>
          <a:lstStyle/>
          <a:p>
            <a:pPr marL="0" lvl="0" indent="0" algn="l" rtl="0">
              <a:spcBef>
                <a:spcPts val="0"/>
              </a:spcBef>
              <a:spcAft>
                <a:spcPts val="0"/>
              </a:spcAft>
              <a:buNone/>
            </a:pPr>
            <a:r>
              <a:rPr lang="en-GB" sz="700"/>
              <a:t>Source:vegita</a:t>
            </a:r>
            <a:endParaRPr sz="700"/>
          </a:p>
        </p:txBody>
      </p:sp>
      <p:pic>
        <p:nvPicPr>
          <p:cNvPr id="4417" name="Google Shape;4417;p100"/>
          <p:cNvPicPr preferRelativeResize="0"/>
          <p:nvPr/>
        </p:nvPicPr>
        <p:blipFill>
          <a:blip r:embed="rId3">
            <a:alphaModFix/>
          </a:blip>
          <a:stretch>
            <a:fillRect/>
          </a:stretch>
        </p:blipFill>
        <p:spPr>
          <a:xfrm>
            <a:off x="2057400" y="1886193"/>
            <a:ext cx="5420451" cy="2414776"/>
          </a:xfrm>
          <a:prstGeom prst="rect">
            <a:avLst/>
          </a:prstGeom>
          <a:noFill/>
          <a:ln>
            <a:noFill/>
          </a:ln>
        </p:spPr>
      </p:pic>
    </p:spTree>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22"/>
        <p:cNvGrpSpPr/>
        <p:nvPr/>
      </p:nvGrpSpPr>
      <p:grpSpPr>
        <a:xfrm>
          <a:off x="0" y="0"/>
          <a:ext cx="0" cy="0"/>
          <a:chOff x="0" y="0"/>
          <a:chExt cx="0" cy="0"/>
        </a:xfrm>
      </p:grpSpPr>
      <p:sp>
        <p:nvSpPr>
          <p:cNvPr id="4423" name="Google Shape;4423;p101"/>
          <p:cNvSpPr txBox="1">
            <a:spLocks noGrp="1"/>
          </p:cNvSpPr>
          <p:nvPr>
            <p:ph type="sldNum" idx="12"/>
          </p:nvPr>
        </p:nvSpPr>
        <p:spPr>
          <a:xfrm>
            <a:off x="6872352" y="4824387"/>
            <a:ext cx="2133600" cy="2739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GB"/>
              <a:t>9</a:t>
            </a:fld>
            <a:endParaRPr/>
          </a:p>
        </p:txBody>
      </p:sp>
      <p:sp>
        <p:nvSpPr>
          <p:cNvPr id="4424" name="Google Shape;4424;p101"/>
          <p:cNvSpPr txBox="1"/>
          <p:nvPr/>
        </p:nvSpPr>
        <p:spPr>
          <a:xfrm>
            <a:off x="325800" y="1653960"/>
            <a:ext cx="8566800" cy="1345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800"/>
              <a:buFont typeface="Arial"/>
              <a:buNone/>
            </a:pPr>
            <a:r>
              <a:rPr lang="en-GB" sz="3600" b="1" dirty="0">
                <a:solidFill>
                  <a:schemeClr val="accent1"/>
                </a:solidFill>
                <a:latin typeface="+mj-lt"/>
                <a:ea typeface="Assistant"/>
                <a:cs typeface="Assistant"/>
                <a:sym typeface="Assistant"/>
              </a:rPr>
              <a:t>What are some applications of AI in data domain you can think of?</a:t>
            </a:r>
            <a:endParaRPr sz="3600" b="1" dirty="0">
              <a:solidFill>
                <a:schemeClr val="accent1"/>
              </a:solidFill>
              <a:latin typeface="+mj-lt"/>
              <a:ea typeface="Assistant"/>
              <a:cs typeface="Assistant"/>
              <a:sym typeface="Assistant"/>
            </a:endParaRPr>
          </a:p>
        </p:txBody>
      </p:sp>
    </p:spTree>
  </p:cSld>
  <p:clrMapOvr>
    <a:masterClrMapping/>
  </p:clrMapOvr>
  <p:transition spd="med">
    <p:fade thruBlk="1"/>
  </p:transition>
</p:sld>
</file>

<file path=ppt/theme/theme1.xml><?xml version="1.0" encoding="utf-8"?>
<a:theme xmlns:a="http://schemas.openxmlformats.org/drawingml/2006/main" name="1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2.xml><?xml version="1.0" encoding="utf-8"?>
<a:theme xmlns:a="http://schemas.openxmlformats.org/drawingml/2006/main" name="2_Int_PPT Template_ClearPro_16x9">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5DFE3CEC30084FA0A1FD57EB865F06" ma:contentTypeVersion="15" ma:contentTypeDescription="Create a new document." ma:contentTypeScope="" ma:versionID="784b4cd73dfe63d70199408c8e03b652">
  <xsd:schema xmlns:xsd="http://www.w3.org/2001/XMLSchema" xmlns:xs="http://www.w3.org/2001/XMLSchema" xmlns:p="http://schemas.microsoft.com/office/2006/metadata/properties" xmlns:ns2="3de29a74-3eec-4aca-a3cd-039b3747323d" xmlns:ns3="824fc1c8-e270-4cdb-a28c-1dd68d5e9c24" targetNamespace="http://schemas.microsoft.com/office/2006/metadata/properties" ma:root="true" ma:fieldsID="e02ca00b96c40007852a913f3a283227" ns2:_="" ns3:_="">
    <xsd:import namespace="3de29a74-3eec-4aca-a3cd-039b3747323d"/>
    <xsd:import namespace="824fc1c8-e270-4cdb-a28c-1dd68d5e9c2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e29a74-3eec-4aca-a3cd-039b3747323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75c2f00a-abc1-40e8-9b50-8bfbb2cf146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24fc1c8-e270-4cdb-a28c-1dd68d5e9c2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72275cea-1020-4e1a-b550-5adb85dec61f}" ma:internalName="TaxCatchAll" ma:showField="CatchAllData" ma:web="824fc1c8-e270-4cdb-a28c-1dd68d5e9c2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de29a74-3eec-4aca-a3cd-039b3747323d">
      <Terms xmlns="http://schemas.microsoft.com/office/infopath/2007/PartnerControls"/>
    </lcf76f155ced4ddcb4097134ff3c332f>
    <TaxCatchAll xmlns="824fc1c8-e270-4cdb-a28c-1dd68d5e9c24" xsi:nil="true"/>
  </documentManagement>
</p:properties>
</file>

<file path=customXml/itemProps1.xml><?xml version="1.0" encoding="utf-8"?>
<ds:datastoreItem xmlns:ds="http://schemas.openxmlformats.org/officeDocument/2006/customXml" ds:itemID="{B5CAB3DE-295A-4077-A22C-943937082887}"/>
</file>

<file path=customXml/itemProps2.xml><?xml version="1.0" encoding="utf-8"?>
<ds:datastoreItem xmlns:ds="http://schemas.openxmlformats.org/officeDocument/2006/customXml" ds:itemID="{C7FC5E7D-BFA3-44DE-83C1-441238086FD5}"/>
</file>

<file path=customXml/itemProps3.xml><?xml version="1.0" encoding="utf-8"?>
<ds:datastoreItem xmlns:ds="http://schemas.openxmlformats.org/officeDocument/2006/customXml" ds:itemID="{A3E3E8AE-BF4B-451D-9FDB-E538672A87A6}"/>
</file>

<file path=docProps/app.xml><?xml version="1.0" encoding="utf-8"?>
<Properties xmlns="http://schemas.openxmlformats.org/officeDocument/2006/extended-properties" xmlns:vt="http://schemas.openxmlformats.org/officeDocument/2006/docPropsVTypes">
  <Template/>
  <TotalTime>12208</TotalTime>
  <Words>4208</Words>
  <Application>Microsoft Office PowerPoint</Application>
  <PresentationFormat>On-screen Show (16:9)</PresentationFormat>
  <Paragraphs>537</Paragraphs>
  <Slides>60</Slides>
  <Notes>59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60</vt:i4>
      </vt:variant>
    </vt:vector>
  </HeadingPairs>
  <TitlesOfParts>
    <vt:vector size="72" baseType="lpstr">
      <vt:lpstr>Arial</vt:lpstr>
      <vt:lpstr>Calibri</vt:lpstr>
      <vt:lpstr>Gudea</vt:lpstr>
      <vt:lpstr>Intel Clear</vt:lpstr>
      <vt:lpstr>Intel Clear Pro</vt:lpstr>
      <vt:lpstr>Merriweather</vt:lpstr>
      <vt:lpstr>Noto Sans Symbols</vt:lpstr>
      <vt:lpstr>Open Sans</vt:lpstr>
      <vt:lpstr>Symbol</vt:lpstr>
      <vt:lpstr>Wingdings</vt:lpstr>
      <vt:lpstr>1_Int_PPT Template_ClearPro_16x9</vt:lpstr>
      <vt:lpstr>2_Int_PPT Template_ClearPro_16x9</vt:lpstr>
      <vt:lpstr>PowerPoint Presentation</vt:lpstr>
      <vt:lpstr>Learning Progression</vt:lpstr>
      <vt:lpstr>Introduction to Basic Statistics</vt:lpstr>
      <vt:lpstr>The 3M’s: Mean, Median, Mode</vt:lpstr>
      <vt:lpstr>Standard Deviation &amp; Variance</vt:lpstr>
      <vt:lpstr>Setting up Jupyter Notebook</vt:lpstr>
      <vt:lpstr>Statistics with Python</vt:lpstr>
      <vt:lpstr>PowerPoint Presentation</vt:lpstr>
      <vt:lpstr>PowerPoint Presentation</vt:lpstr>
      <vt:lpstr>PowerPoint Presentation</vt:lpstr>
      <vt:lpstr>PowerPoint Presentation</vt:lpstr>
      <vt:lpstr>AI Project Cycle</vt:lpstr>
      <vt:lpstr>AI Project Cycle</vt:lpstr>
      <vt:lpstr>Data Visualization</vt:lpstr>
      <vt:lpstr>How Do We Identify Outliers Or Errors?</vt:lpstr>
      <vt:lpstr>Scatter Plot</vt:lpstr>
      <vt:lpstr>Bar Chart</vt:lpstr>
      <vt:lpstr>Histogram</vt:lpstr>
      <vt:lpstr>Box Plot</vt:lpstr>
      <vt:lpstr>Hands-on</vt:lpstr>
      <vt:lpstr>AI Project Cycle</vt:lpstr>
      <vt:lpstr>PowerPoint Presentation</vt:lpstr>
      <vt:lpstr>PowerPoint Presentation</vt:lpstr>
      <vt:lpstr>Supervised Learning</vt:lpstr>
      <vt:lpstr>PowerPoint Presentation</vt:lpstr>
      <vt:lpstr>PowerPoint Presentation</vt:lpstr>
      <vt:lpstr>Unsupervised Learning</vt:lpstr>
      <vt:lpstr>The infinite drum machine</vt:lpstr>
      <vt:lpstr>Personality prediction</vt:lpstr>
      <vt:lpstr>Instructions</vt:lpstr>
      <vt:lpstr>Instructions</vt:lpstr>
      <vt:lpstr>Instructions</vt:lpstr>
      <vt:lpstr>Instructions</vt:lpstr>
      <vt:lpstr>Visualizing a Nearest Neighbour Algorithm</vt:lpstr>
      <vt:lpstr>K – Nearest Neighbour</vt:lpstr>
      <vt:lpstr>K-Nearest Neighbour (KNN)</vt:lpstr>
      <vt:lpstr>Example: Predict fruit sweetness </vt:lpstr>
      <vt:lpstr>Let’s Kahoot!</vt:lpstr>
      <vt:lpstr>AI Project Cycle</vt:lpstr>
      <vt:lpstr>PowerPoint Presentation</vt:lpstr>
      <vt:lpstr>Confusion Matrix</vt:lpstr>
      <vt:lpstr>PowerPoint Presentation</vt:lpstr>
      <vt:lpstr>PowerPoint Presentation</vt:lpstr>
      <vt:lpstr>PowerPoint Presentation</vt:lpstr>
      <vt:lpstr>PowerPoint Presentation</vt:lpstr>
      <vt:lpstr>PowerPoint Presentation</vt:lpstr>
      <vt:lpstr>Confusion Matrix</vt:lpstr>
      <vt:lpstr>Accuracy</vt:lpstr>
      <vt:lpstr>PowerPoint Presentation</vt:lpstr>
      <vt:lpstr>Precision</vt:lpstr>
      <vt:lpstr>Recall</vt:lpstr>
      <vt:lpstr>Which metric is important?</vt:lpstr>
      <vt:lpstr>Both measures are important</vt:lpstr>
      <vt:lpstr>F1 - Score</vt:lpstr>
      <vt:lpstr>PowerPoint Presentation</vt:lpstr>
      <vt:lpstr>Example 1</vt:lpstr>
      <vt:lpstr>Example 2</vt:lpstr>
      <vt:lpstr>Example 3</vt:lpstr>
      <vt:lpstr>Example 4</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Presentation Template Overview</dc:title>
  <dc:creator>Jeff</dc:creator>
  <cp:keywords>CTPClassification=CTP_IC:VisualMarkings=</cp:keywords>
  <cp:lastModifiedBy>Alamelu RAMANATHAN (ITE)</cp:lastModifiedBy>
  <cp:revision>884</cp:revision>
  <cp:lastPrinted>2020-02-11T02:22:59Z</cp:lastPrinted>
  <dcterms:created xsi:type="dcterms:W3CDTF">2015-03-23T21:00:27Z</dcterms:created>
  <dcterms:modified xsi:type="dcterms:W3CDTF">2022-11-16T04:55:39Z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TPClassification">
    <vt:lpwstr>CTP_IC</vt:lpwstr>
  </property>
  <property fmtid="{D5CDD505-2E9C-101B-9397-08002B2CF9AE}" pid="3" name="CTP_BU">
    <vt:lpwstr>SALES AND MARKETING GROUP</vt:lpwstr>
  </property>
  <property fmtid="{D5CDD505-2E9C-101B-9397-08002B2CF9AE}" pid="4" name="CTP_TimeStamp">
    <vt:lpwstr>2017-10-09 09:01:42Z</vt:lpwstr>
  </property>
  <property fmtid="{D5CDD505-2E9C-101B-9397-08002B2CF9AE}" pid="5" name="NXPowerLiteLastOptimized">
    <vt:lpwstr>503003</vt:lpwstr>
  </property>
  <property fmtid="{D5CDD505-2E9C-101B-9397-08002B2CF9AE}" pid="6" name="NXPowerLiteSettings">
    <vt:lpwstr>C7000400038000</vt:lpwstr>
  </property>
  <property fmtid="{D5CDD505-2E9C-101B-9397-08002B2CF9AE}" pid="7" name="NXPowerLiteVersion">
    <vt:lpwstr>D7.1.11</vt:lpwstr>
  </property>
  <property fmtid="{D5CDD505-2E9C-101B-9397-08002B2CF9AE}" pid="8" name="TitusGUID">
    <vt:lpwstr>b22fca2d-c017-4faa-9a9c-7258a3482db5</vt:lpwstr>
  </property>
  <property fmtid="{D5CDD505-2E9C-101B-9397-08002B2CF9AE}" pid="9" name="MSIP_Label_47ce832c-fd95-4339-84d0-00952058857c_Enabled">
    <vt:lpwstr>True</vt:lpwstr>
  </property>
  <property fmtid="{D5CDD505-2E9C-101B-9397-08002B2CF9AE}" pid="10" name="MSIP_Label_47ce832c-fd95-4339-84d0-00952058857c_SiteId">
    <vt:lpwstr>13b42c8c-cbcf-4e3d-9d20-f55b7b5ee3c1</vt:lpwstr>
  </property>
  <property fmtid="{D5CDD505-2E9C-101B-9397-08002B2CF9AE}" pid="11" name="MSIP_Label_47ce832c-fd95-4339-84d0-00952058857c_Owner">
    <vt:lpwstr>William_Tan@ite.edu.sg</vt:lpwstr>
  </property>
  <property fmtid="{D5CDD505-2E9C-101B-9397-08002B2CF9AE}" pid="12" name="MSIP_Label_47ce832c-fd95-4339-84d0-00952058857c_SetDate">
    <vt:lpwstr>2020-02-07T08:23:22.0162488Z</vt:lpwstr>
  </property>
  <property fmtid="{D5CDD505-2E9C-101B-9397-08002B2CF9AE}" pid="13" name="MSIP_Label_47ce832c-fd95-4339-84d0-00952058857c_Name">
    <vt:lpwstr>Official (Closed)</vt:lpwstr>
  </property>
  <property fmtid="{D5CDD505-2E9C-101B-9397-08002B2CF9AE}" pid="14" name="MSIP_Label_47ce832c-fd95-4339-84d0-00952058857c_Application">
    <vt:lpwstr>Microsoft Azure Information Protection</vt:lpwstr>
  </property>
  <property fmtid="{D5CDD505-2E9C-101B-9397-08002B2CF9AE}" pid="15" name="MSIP_Label_47ce832c-fd95-4339-84d0-00952058857c_ActionId">
    <vt:lpwstr>2c5a4e36-e096-4450-9b24-4a4f1c785273</vt:lpwstr>
  </property>
  <property fmtid="{D5CDD505-2E9C-101B-9397-08002B2CF9AE}" pid="16" name="MSIP_Label_47ce832c-fd95-4339-84d0-00952058857c_Extended_MSFT_Method">
    <vt:lpwstr>Automatic</vt:lpwstr>
  </property>
  <property fmtid="{D5CDD505-2E9C-101B-9397-08002B2CF9AE}" pid="17" name="MSIP_Label_0dcf3bf5-ad0e-4c8c-aa2d-c5b4b510dcc6_Enabled">
    <vt:lpwstr>True</vt:lpwstr>
  </property>
  <property fmtid="{D5CDD505-2E9C-101B-9397-08002B2CF9AE}" pid="18" name="MSIP_Label_0dcf3bf5-ad0e-4c8c-aa2d-c5b4b510dcc6_SiteId">
    <vt:lpwstr>13b42c8c-cbcf-4e3d-9d20-f55b7b5ee3c1</vt:lpwstr>
  </property>
  <property fmtid="{D5CDD505-2E9C-101B-9397-08002B2CF9AE}" pid="19" name="MSIP_Label_0dcf3bf5-ad0e-4c8c-aa2d-c5b4b510dcc6_Owner">
    <vt:lpwstr>William_Tan@ite.edu.sg</vt:lpwstr>
  </property>
  <property fmtid="{D5CDD505-2E9C-101B-9397-08002B2CF9AE}" pid="20" name="MSIP_Label_0dcf3bf5-ad0e-4c8c-aa2d-c5b4b510dcc6_SetDate">
    <vt:lpwstr>2020-02-07T08:23:22.0162488Z</vt:lpwstr>
  </property>
  <property fmtid="{D5CDD505-2E9C-101B-9397-08002B2CF9AE}" pid="21" name="MSIP_Label_0dcf3bf5-ad0e-4c8c-aa2d-c5b4b510dcc6_Name">
    <vt:lpwstr>Non Sensitive</vt:lpwstr>
  </property>
  <property fmtid="{D5CDD505-2E9C-101B-9397-08002B2CF9AE}" pid="22" name="MSIP_Label_0dcf3bf5-ad0e-4c8c-aa2d-c5b4b510dcc6_Application">
    <vt:lpwstr>Microsoft Azure Information Protection</vt:lpwstr>
  </property>
  <property fmtid="{D5CDD505-2E9C-101B-9397-08002B2CF9AE}" pid="23" name="MSIP_Label_0dcf3bf5-ad0e-4c8c-aa2d-c5b4b510dcc6_ActionId">
    <vt:lpwstr>2c5a4e36-e096-4450-9b24-4a4f1c785273</vt:lpwstr>
  </property>
  <property fmtid="{D5CDD505-2E9C-101B-9397-08002B2CF9AE}" pid="24" name="MSIP_Label_0dcf3bf5-ad0e-4c8c-aa2d-c5b4b510dcc6_Parent">
    <vt:lpwstr>47ce832c-fd95-4339-84d0-00952058857c</vt:lpwstr>
  </property>
  <property fmtid="{D5CDD505-2E9C-101B-9397-08002B2CF9AE}" pid="25" name="MSIP_Label_0dcf3bf5-ad0e-4c8c-aa2d-c5b4b510dcc6_Extended_MSFT_Method">
    <vt:lpwstr>Automatic</vt:lpwstr>
  </property>
  <property fmtid="{D5CDD505-2E9C-101B-9397-08002B2CF9AE}" pid="26" name="Sensitivity">
    <vt:lpwstr>Official (Closed) Non Sensitive</vt:lpwstr>
  </property>
  <property fmtid="{D5CDD505-2E9C-101B-9397-08002B2CF9AE}" pid="27" name="ContentTypeId">
    <vt:lpwstr>0x010100795DFE3CEC30084FA0A1FD57EB865F06</vt:lpwstr>
  </property>
</Properties>
</file>